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0"/>
  </p:notesMasterIdLst>
  <p:sldIdLst>
    <p:sldId id="500" r:id="rId2"/>
    <p:sldId id="375" r:id="rId3"/>
    <p:sldId id="392" r:id="rId4"/>
    <p:sldId id="474" r:id="rId5"/>
    <p:sldId id="473" r:id="rId6"/>
    <p:sldId id="502" r:id="rId7"/>
    <p:sldId id="503" r:id="rId8"/>
    <p:sldId id="504" r:id="rId9"/>
    <p:sldId id="505" r:id="rId10"/>
    <p:sldId id="506" r:id="rId11"/>
    <p:sldId id="507" r:id="rId12"/>
    <p:sldId id="508" r:id="rId13"/>
    <p:sldId id="384" r:id="rId14"/>
    <p:sldId id="478" r:id="rId15"/>
    <p:sldId id="493" r:id="rId16"/>
    <p:sldId id="381" r:id="rId17"/>
    <p:sldId id="429" r:id="rId18"/>
    <p:sldId id="430" r:id="rId19"/>
    <p:sldId id="431" r:id="rId20"/>
    <p:sldId id="432" r:id="rId21"/>
    <p:sldId id="433" r:id="rId22"/>
    <p:sldId id="434" r:id="rId23"/>
    <p:sldId id="435" r:id="rId24"/>
    <p:sldId id="436" r:id="rId25"/>
    <p:sldId id="437" r:id="rId26"/>
    <p:sldId id="438" r:id="rId27"/>
    <p:sldId id="446" r:id="rId28"/>
    <p:sldId id="390" r:id="rId29"/>
    <p:sldId id="385" r:id="rId30"/>
    <p:sldId id="386" r:id="rId31"/>
    <p:sldId id="391" r:id="rId32"/>
    <p:sldId id="424" r:id="rId33"/>
    <p:sldId id="426" r:id="rId34"/>
    <p:sldId id="427" r:id="rId35"/>
    <p:sldId id="428" r:id="rId36"/>
    <p:sldId id="425" r:id="rId37"/>
    <p:sldId id="382" r:id="rId38"/>
    <p:sldId id="439" r:id="rId39"/>
    <p:sldId id="440" r:id="rId40"/>
    <p:sldId id="441" r:id="rId41"/>
    <p:sldId id="442" r:id="rId42"/>
    <p:sldId id="443" r:id="rId43"/>
    <p:sldId id="444" r:id="rId44"/>
    <p:sldId id="387" r:id="rId45"/>
    <p:sldId id="489" r:id="rId46"/>
    <p:sldId id="490" r:id="rId47"/>
    <p:sldId id="462" r:id="rId48"/>
    <p:sldId id="491" r:id="rId49"/>
    <p:sldId id="492" r:id="rId50"/>
    <p:sldId id="388" r:id="rId51"/>
    <p:sldId id="479" r:id="rId52"/>
    <p:sldId id="480" r:id="rId53"/>
    <p:sldId id="481" r:id="rId54"/>
    <p:sldId id="482" r:id="rId55"/>
    <p:sldId id="487" r:id="rId56"/>
    <p:sldId id="488" r:id="rId57"/>
    <p:sldId id="486" r:id="rId58"/>
    <p:sldId id="483" r:id="rId59"/>
    <p:sldId id="484" r:id="rId60"/>
    <p:sldId id="485" r:id="rId61"/>
    <p:sldId id="389" r:id="rId62"/>
    <p:sldId id="447" r:id="rId63"/>
    <p:sldId id="448" r:id="rId64"/>
    <p:sldId id="449" r:id="rId65"/>
    <p:sldId id="450" r:id="rId66"/>
    <p:sldId id="376" r:id="rId67"/>
    <p:sldId id="393" r:id="rId68"/>
    <p:sldId id="451" r:id="rId69"/>
    <p:sldId id="494" r:id="rId70"/>
    <p:sldId id="495" r:id="rId71"/>
    <p:sldId id="496" r:id="rId72"/>
    <p:sldId id="497" r:id="rId73"/>
    <p:sldId id="498" r:id="rId74"/>
    <p:sldId id="499" r:id="rId75"/>
    <p:sldId id="394" r:id="rId76"/>
    <p:sldId id="452" r:id="rId77"/>
    <p:sldId id="453" r:id="rId78"/>
    <p:sldId id="454" r:id="rId79"/>
    <p:sldId id="445" r:id="rId80"/>
    <p:sldId id="477" r:id="rId81"/>
    <p:sldId id="475" r:id="rId82"/>
    <p:sldId id="476" r:id="rId83"/>
    <p:sldId id="396" r:id="rId84"/>
    <p:sldId id="397" r:id="rId85"/>
    <p:sldId id="398" r:id="rId86"/>
    <p:sldId id="399" r:id="rId87"/>
    <p:sldId id="400" r:id="rId88"/>
    <p:sldId id="401" r:id="rId89"/>
    <p:sldId id="402" r:id="rId90"/>
    <p:sldId id="404" r:id="rId91"/>
    <p:sldId id="407" r:id="rId92"/>
    <p:sldId id="455" r:id="rId93"/>
    <p:sldId id="408" r:id="rId94"/>
    <p:sldId id="456" r:id="rId95"/>
    <p:sldId id="409" r:id="rId96"/>
    <p:sldId id="468" r:id="rId97"/>
    <p:sldId id="465" r:id="rId98"/>
    <p:sldId id="466" r:id="rId99"/>
    <p:sldId id="463" r:id="rId100"/>
    <p:sldId id="464" r:id="rId101"/>
    <p:sldId id="457" r:id="rId102"/>
    <p:sldId id="410" r:id="rId103"/>
    <p:sldId id="458" r:id="rId104"/>
    <p:sldId id="459" r:id="rId105"/>
    <p:sldId id="411" r:id="rId106"/>
    <p:sldId id="460" r:id="rId107"/>
    <p:sldId id="413" r:id="rId108"/>
    <p:sldId id="414" r:id="rId109"/>
    <p:sldId id="415" r:id="rId110"/>
    <p:sldId id="416" r:id="rId111"/>
    <p:sldId id="417" r:id="rId112"/>
    <p:sldId id="418" r:id="rId113"/>
    <p:sldId id="419" r:id="rId114"/>
    <p:sldId id="469" r:id="rId115"/>
    <p:sldId id="470" r:id="rId116"/>
    <p:sldId id="471" r:id="rId117"/>
    <p:sldId id="472" r:id="rId118"/>
    <p:sldId id="412" r:id="rId119"/>
    <p:sldId id="420" r:id="rId120"/>
    <p:sldId id="421" r:id="rId121"/>
    <p:sldId id="422" r:id="rId122"/>
    <p:sldId id="423" r:id="rId123"/>
    <p:sldId id="461" r:id="rId124"/>
    <p:sldId id="380" r:id="rId125"/>
    <p:sldId id="383" r:id="rId126"/>
    <p:sldId id="284" r:id="rId127"/>
    <p:sldId id="285" r:id="rId128"/>
    <p:sldId id="501" r:id="rId1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22"/>
    <p:restoredTop sz="94648"/>
  </p:normalViewPr>
  <p:slideViewPr>
    <p:cSldViewPr snapToGrid="0">
      <p:cViewPr varScale="1">
        <p:scale>
          <a:sx n="107" d="100"/>
          <a:sy n="107" d="100"/>
        </p:scale>
        <p:origin x="192"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2018/11/21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22</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114</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115</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116</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117</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23</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24</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25</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26</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27</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29</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30</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104</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2018/11/21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2018/11/21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0.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80.png"/></Relationships>
</file>

<file path=ppt/slides/_rels/slide10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82.png"/></Relationships>
</file>

<file path=ppt/slides/_rels/slide10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90.tiff"/></Relationships>
</file>

<file path=ppt/slides/_rels/slide1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hyperlink" Target="https://en.wikipedia.org/wiki/MOESI_protocol" TargetMode="External"/><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hyperlink" Target="https://en.wikipedia.org/wiki/MESIF_protocol" TargetMode="External"/></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99.png"/><Relationship Id="rId4" Type="http://schemas.openxmlformats.org/officeDocument/2006/relationships/image" Target="../media/image98.png"/></Relationships>
</file>

<file path=ppt/slides/_rels/slide125.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126.xml.rels><?xml version="1.0" encoding="UTF-8" standalone="yes"?>
<Relationships xmlns="http://schemas.openxmlformats.org/package/2006/relationships"><Relationship Id="rId2" Type="http://schemas.openxmlformats.org/officeDocument/2006/relationships/image" Target="../media/image102.jpg"/><Relationship Id="rId1" Type="http://schemas.openxmlformats.org/officeDocument/2006/relationships/slideLayout" Target="../slideLayouts/slideLayout12.xml"/></Relationships>
</file>

<file path=ppt/slides/_rels/slide1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2.xml"/></Relationships>
</file>

<file path=ppt/slides/_rels/slide12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8.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0.tiff"/></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8.tiff"/></Relationships>
</file>

<file path=ppt/slides/_rels/slide3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36.png"/><Relationship Id="rId4" Type="http://schemas.openxmlformats.org/officeDocument/2006/relationships/image" Target="../media/image35.tiff"/></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5.tiff"/></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hyperlink" Target="https://en.wikipedia.org/wiki/MESI_protocol" TargetMode="External"/><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9.tiff"/><Relationship Id="rId5" Type="http://schemas.openxmlformats.org/officeDocument/2006/relationships/image" Target="../media/image8.tiff"/><Relationship Id="rId4" Type="http://schemas.openxmlformats.org/officeDocument/2006/relationships/hyperlink" Target="https://blog.csdn.net/muxiqingyang/article/details/6615199"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 Id="rId6" Type="http://schemas.openxmlformats.org/officeDocument/2006/relationships/image" Target="../media/image42.tiff"/><Relationship Id="rId5" Type="http://schemas.openxmlformats.org/officeDocument/2006/relationships/image" Target="../media/image41.png"/><Relationship Id="rId4" Type="http://schemas.openxmlformats.org/officeDocument/2006/relationships/image" Target="../media/image40.tiff"/></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0.png"/></Relationships>
</file>

<file path=ppt/slides/_rels/slide6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53.png"/><Relationship Id="rId4" Type="http://schemas.openxmlformats.org/officeDocument/2006/relationships/image" Target="../media/image52.png"/></Relationships>
</file>

<file path=ppt/slides/_rels/slide68.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 Id="rId5" Type="http://schemas.openxmlformats.org/officeDocument/2006/relationships/image" Target="../media/image12.png"/><Relationship Id="rId4" Type="http://schemas.openxmlformats.org/officeDocument/2006/relationships/image" Target="../media/image11.tiff"/></Relationships>
</file>

<file path=ppt/slides/_rels/slide7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61.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62.tiff"/></Relationships>
</file>

<file path=ppt/slides/_rels/slide82.xml.rels><?xml version="1.0" encoding="UTF-8" standalone="yes"?>
<Relationships xmlns="http://schemas.openxmlformats.org/package/2006/relationships"><Relationship Id="rId3" Type="http://schemas.openxmlformats.org/officeDocument/2006/relationships/image" Target="../media/image63.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5.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7.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74.jpeg"/></Relationships>
</file>

<file path=ppt/slides/_rels/slide9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9.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1322482736"/>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S</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4" name="图片 3">
            <a:extLst>
              <a:ext uri="{FF2B5EF4-FFF2-40B4-BE49-F238E27FC236}">
                <a16:creationId xmlns:a16="http://schemas.microsoft.com/office/drawing/2014/main" id="{015B72EC-ED75-0A4A-A05C-58DF98513A69}"/>
              </a:ext>
            </a:extLst>
          </p:cNvPr>
          <p:cNvPicPr>
            <a:picLocks noChangeAspect="1"/>
          </p:cNvPicPr>
          <p:nvPr/>
        </p:nvPicPr>
        <p:blipFill>
          <a:blip r:embed="rId3"/>
          <a:stretch>
            <a:fillRect/>
          </a:stretch>
        </p:blipFill>
        <p:spPr>
          <a:xfrm>
            <a:off x="0" y="1865436"/>
            <a:ext cx="12192000" cy="3127128"/>
          </a:xfrm>
          <a:prstGeom prst="rect">
            <a:avLst/>
          </a:prstGeom>
        </p:spPr>
      </p:pic>
    </p:spTree>
    <p:extLst>
      <p:ext uri="{BB962C8B-B14F-4D97-AF65-F5344CB8AC3E}">
        <p14:creationId xmlns:p14="http://schemas.microsoft.com/office/powerpoint/2010/main" val="2152667488"/>
      </p:ext>
    </p:extLst>
  </p:cSld>
  <p:clrMapOvr>
    <a:masterClrMapping/>
  </p:clrMapOvr>
  <p:transition spd="slow">
    <p:wipe/>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M</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4" name="图片 3">
            <a:extLst>
              <a:ext uri="{FF2B5EF4-FFF2-40B4-BE49-F238E27FC236}">
                <a16:creationId xmlns:a16="http://schemas.microsoft.com/office/drawing/2014/main" id="{21FA24F1-2326-014C-B0B5-4FA2CF7E3830}"/>
              </a:ext>
            </a:extLst>
          </p:cNvPr>
          <p:cNvPicPr>
            <a:picLocks noChangeAspect="1"/>
          </p:cNvPicPr>
          <p:nvPr/>
        </p:nvPicPr>
        <p:blipFill>
          <a:blip r:embed="rId3"/>
          <a:stretch>
            <a:fillRect/>
          </a:stretch>
        </p:blipFill>
        <p:spPr>
          <a:xfrm>
            <a:off x="0" y="1990192"/>
            <a:ext cx="12192000" cy="2877615"/>
          </a:xfrm>
          <a:prstGeom prst="rect">
            <a:avLst/>
          </a:prstGeom>
        </p:spPr>
      </p:pic>
    </p:spTree>
    <p:extLst>
      <p:ext uri="{BB962C8B-B14F-4D97-AF65-F5344CB8AC3E}">
        <p14:creationId xmlns:p14="http://schemas.microsoft.com/office/powerpoint/2010/main" val="3383518700"/>
      </p:ext>
    </p:extLst>
  </p:cSld>
  <p:clrMapOvr>
    <a:masterClrMapping/>
  </p:clrMapOvr>
  <p:transition spd="slow">
    <p:wipe/>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MOESI</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MESIF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文本框 6">
            <a:extLst>
              <a:ext uri="{FF2B5EF4-FFF2-40B4-BE49-F238E27FC236}">
                <a16:creationId xmlns:a16="http://schemas.microsoft.com/office/drawing/2014/main" id="{9123080D-894B-A940-9D74-9FAD7936B882}"/>
              </a:ext>
            </a:extLst>
          </p:cNvPr>
          <p:cNvSpPr txBox="1"/>
          <p:nvPr/>
        </p:nvSpPr>
        <p:spPr>
          <a:xfrm>
            <a:off x="775136" y="1520884"/>
            <a:ext cx="9164511" cy="1938992"/>
          </a:xfrm>
          <a:prstGeom prst="rect">
            <a:avLst/>
          </a:prstGeom>
          <a:noFill/>
        </p:spPr>
        <p:txBody>
          <a:bodyPr wrap="square" rtlCol="0">
            <a:spAutoFit/>
          </a:bodyPr>
          <a:lstStyle/>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AMD</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Opteron</a:t>
            </a:r>
            <a:r>
              <a:rPr kumimoji="1" lang="zh-CN" altLang="en-US" sz="2000" b="1" dirty="0">
                <a:latin typeface="FangSong" panose="02010609060101010101" pitchFamily="49" charset="-122"/>
                <a:ea typeface="FangSong" panose="02010609060101010101" pitchFamily="49" charset="-122"/>
              </a:rPr>
              <a:t>处理器使用从</a:t>
            </a:r>
            <a:r>
              <a:rPr kumimoji="1" lang="en-US" altLang="zh-CN" sz="2000" b="1" dirty="0">
                <a:latin typeface="FangSong" panose="02010609060101010101" pitchFamily="49" charset="-122"/>
                <a:ea typeface="FangSong" panose="02010609060101010101" pitchFamily="49" charset="-122"/>
              </a:rPr>
              <a:t>MESI</a:t>
            </a:r>
            <a:r>
              <a:rPr kumimoji="1" lang="zh-CN" altLang="en-US" sz="2000" b="1" dirty="0">
                <a:latin typeface="FangSong" panose="02010609060101010101" pitchFamily="49" charset="-122"/>
                <a:ea typeface="FangSong" panose="02010609060101010101" pitchFamily="49" charset="-122"/>
              </a:rPr>
              <a:t>中演化出的</a:t>
            </a:r>
            <a:r>
              <a:rPr kumimoji="1" lang="en-US" altLang="zh-CN" sz="2000" b="1" dirty="0">
                <a:latin typeface="FangSong" panose="02010609060101010101" pitchFamily="49" charset="-122"/>
                <a:ea typeface="FangSong" panose="02010609060101010101" pitchFamily="49" charset="-122"/>
              </a:rPr>
              <a:t>MOESI</a:t>
            </a:r>
            <a:r>
              <a:rPr kumimoji="1" lang="zh-CN" altLang="en-US" sz="2000" b="1" dirty="0">
                <a:latin typeface="FangSong" panose="02010609060101010101" pitchFamily="49" charset="-122"/>
                <a:ea typeface="FangSong" panose="02010609060101010101" pitchFamily="49" charset="-122"/>
              </a:rPr>
              <a:t>协议，</a:t>
            </a:r>
            <a:r>
              <a:rPr kumimoji="1" lang="en-US" altLang="zh-CN" sz="2000" b="1" dirty="0">
                <a:latin typeface="FangSong" panose="02010609060101010101" pitchFamily="49" charset="-122"/>
                <a:ea typeface="FangSong" panose="02010609060101010101" pitchFamily="49" charset="-122"/>
              </a:rPr>
              <a:t>O(Owned)</a:t>
            </a:r>
            <a:r>
              <a:rPr kumimoji="1" lang="zh-CN" altLang="en-US" sz="2000" b="1" dirty="0">
                <a:latin typeface="FangSong" panose="02010609060101010101" pitchFamily="49" charset="-122"/>
                <a:ea typeface="FangSong" panose="02010609060101010101" pitchFamily="49" charset="-122"/>
              </a:rPr>
              <a:t>是</a:t>
            </a:r>
            <a:r>
              <a:rPr kumimoji="1" lang="en-US" altLang="zh-CN" sz="2000" b="1" dirty="0">
                <a:latin typeface="FangSong" panose="02010609060101010101" pitchFamily="49" charset="-122"/>
                <a:ea typeface="FangSong" panose="02010609060101010101" pitchFamily="49" charset="-122"/>
              </a:rPr>
              <a:t>MESI</a:t>
            </a:r>
            <a:r>
              <a:rPr kumimoji="1" lang="zh-CN" altLang="en-US" sz="2000" b="1" dirty="0">
                <a:latin typeface="FangSong" panose="02010609060101010101" pitchFamily="49" charset="-122"/>
                <a:ea typeface="FangSong" panose="02010609060101010101" pitchFamily="49" charset="-122"/>
              </a:rPr>
              <a:t>中</a:t>
            </a:r>
            <a:r>
              <a:rPr kumimoji="1" lang="en-US" altLang="zh-CN" sz="2000" b="1" dirty="0">
                <a:latin typeface="FangSong" panose="02010609060101010101" pitchFamily="49" charset="-122"/>
                <a:ea typeface="FangSong" panose="02010609060101010101" pitchFamily="49" charset="-122"/>
              </a:rPr>
              <a:t>S</a:t>
            </a:r>
            <a:r>
              <a:rPr kumimoji="1" lang="zh-CN" altLang="en-US" sz="2000" b="1" dirty="0">
                <a:latin typeface="FangSong" panose="02010609060101010101" pitchFamily="49" charset="-122"/>
                <a:ea typeface="FangSong" panose="02010609060101010101" pitchFamily="49" charset="-122"/>
              </a:rPr>
              <a:t>和</a:t>
            </a:r>
            <a:r>
              <a:rPr kumimoji="1" lang="en-US" altLang="zh-CN" sz="2000" b="1" dirty="0">
                <a:latin typeface="FangSong" panose="02010609060101010101" pitchFamily="49" charset="-122"/>
                <a:ea typeface="FangSong" panose="02010609060101010101" pitchFamily="49" charset="-122"/>
              </a:rPr>
              <a:t>M</a:t>
            </a:r>
            <a:r>
              <a:rPr kumimoji="1" lang="zh-CN" altLang="en-US" sz="2000" b="1" dirty="0">
                <a:latin typeface="FangSong" panose="02010609060101010101" pitchFamily="49" charset="-122"/>
                <a:ea typeface="FangSong" panose="02010609060101010101" pitchFamily="49" charset="-122"/>
              </a:rPr>
              <a:t>的一个合体，表示本</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被修改，和内存中的数据不一致，不过其它的核可以有这份数据的拷贝，状态为</a:t>
            </a:r>
            <a:r>
              <a:rPr kumimoji="1" lang="en-US" altLang="zh-CN" sz="2000" b="1" dirty="0">
                <a:latin typeface="FangSong" panose="02010609060101010101" pitchFamily="49" charset="-122"/>
                <a:ea typeface="FangSong" panose="02010609060101010101" pitchFamily="49" charset="-122"/>
              </a:rPr>
              <a:t>S</a:t>
            </a:r>
            <a:r>
              <a:rPr kumimoji="1" lang="zh-CN" altLang="en-US" sz="2000" b="1" dirty="0">
                <a:latin typeface="FangSong" panose="02010609060101010101" pitchFamily="49" charset="-122"/>
                <a:ea typeface="FangSong" panose="02010609060101010101" pitchFamily="49" charset="-122"/>
              </a:rPr>
              <a:t>。</a:t>
            </a:r>
            <a:endParaRPr kumimoji="1" lang="en-US" altLang="zh-CN"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endParaRPr kumimoji="1" lang="en-US" altLang="zh-CN" sz="2000" b="1" dirty="0">
              <a:latin typeface="FangSong" panose="02010609060101010101" pitchFamily="49" charset="-122"/>
              <a:ea typeface="FangSong" panose="02010609060101010101" pitchFamily="49" charset="-122"/>
            </a:endParaRPr>
          </a:p>
          <a:p>
            <a:r>
              <a:rPr kumimoji="1" lang="en-US" altLang="zh-CN" sz="2000" b="1" dirty="0">
                <a:latin typeface="FangSong" panose="02010609060101010101" pitchFamily="49" charset="-122"/>
                <a:ea typeface="FangSong" panose="02010609060101010101" pitchFamily="49" charset="-122"/>
                <a:hlinkClick r:id="rId3"/>
              </a:rPr>
              <a:t>https://en.wikipedia.org/wiki/MOESI_protocol</a:t>
            </a:r>
            <a:endParaRPr kumimoji="1" lang="en-US" altLang="zh-CN" sz="2000" b="1" dirty="0">
              <a:latin typeface="FangSong" panose="02010609060101010101" pitchFamily="49" charset="-122"/>
              <a:ea typeface="FangSong" panose="02010609060101010101" pitchFamily="49" charset="-122"/>
            </a:endParaRPr>
          </a:p>
          <a:p>
            <a:endParaRPr kumimoji="1" lang="zh-CN" altLang="en-US" sz="2000" b="1" dirty="0">
              <a:latin typeface="FangSong" panose="02010609060101010101" pitchFamily="49" charset="-122"/>
              <a:ea typeface="FangSong" panose="02010609060101010101" pitchFamily="49" charset="-122"/>
            </a:endParaRPr>
          </a:p>
        </p:txBody>
      </p:sp>
      <p:sp>
        <p:nvSpPr>
          <p:cNvPr id="8" name="文本框 7">
            <a:extLst>
              <a:ext uri="{FF2B5EF4-FFF2-40B4-BE49-F238E27FC236}">
                <a16:creationId xmlns:a16="http://schemas.microsoft.com/office/drawing/2014/main" id="{D28E648C-B752-7D4B-8EBD-8E0274EB7329}"/>
              </a:ext>
            </a:extLst>
          </p:cNvPr>
          <p:cNvSpPr txBox="1"/>
          <p:nvPr/>
        </p:nvSpPr>
        <p:spPr>
          <a:xfrm>
            <a:off x="775136" y="4072507"/>
            <a:ext cx="9164511" cy="1938992"/>
          </a:xfrm>
          <a:prstGeom prst="rect">
            <a:avLst/>
          </a:prstGeom>
          <a:noFill/>
        </p:spPr>
        <p:txBody>
          <a:bodyPr wrap="square" rtlCol="0">
            <a:spAutoFit/>
          </a:bodyPr>
          <a:lstStyle/>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Intel</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core i7</a:t>
            </a:r>
            <a:r>
              <a:rPr kumimoji="1" lang="zh-CN" altLang="en-US" sz="2000" b="1" dirty="0">
                <a:latin typeface="FangSong" panose="02010609060101010101" pitchFamily="49" charset="-122"/>
                <a:ea typeface="FangSong" panose="02010609060101010101" pitchFamily="49" charset="-122"/>
              </a:rPr>
              <a:t>处理器使用从</a:t>
            </a:r>
            <a:r>
              <a:rPr kumimoji="1" lang="en-US" altLang="zh-CN" sz="2000" b="1" dirty="0">
                <a:latin typeface="FangSong" panose="02010609060101010101" pitchFamily="49" charset="-122"/>
                <a:ea typeface="FangSong" panose="02010609060101010101" pitchFamily="49" charset="-122"/>
              </a:rPr>
              <a:t>MESI</a:t>
            </a:r>
            <a:r>
              <a:rPr kumimoji="1" lang="zh-CN" altLang="en-US" sz="2000" b="1" dirty="0">
                <a:latin typeface="FangSong" panose="02010609060101010101" pitchFamily="49" charset="-122"/>
                <a:ea typeface="FangSong" panose="02010609060101010101" pitchFamily="49" charset="-122"/>
              </a:rPr>
              <a:t>中演化出的</a:t>
            </a:r>
            <a:r>
              <a:rPr kumimoji="1" lang="en-US" altLang="zh-CN" sz="2000" b="1" dirty="0">
                <a:latin typeface="FangSong" panose="02010609060101010101" pitchFamily="49" charset="-122"/>
                <a:ea typeface="FangSong" panose="02010609060101010101" pitchFamily="49" charset="-122"/>
              </a:rPr>
              <a:t>MESIF</a:t>
            </a:r>
            <a:r>
              <a:rPr kumimoji="1" lang="zh-CN" altLang="en-US" sz="2000" b="1" dirty="0">
                <a:latin typeface="FangSong" panose="02010609060101010101" pitchFamily="49" charset="-122"/>
                <a:ea typeface="FangSong" panose="02010609060101010101" pitchFamily="49" charset="-122"/>
              </a:rPr>
              <a:t>协议，</a:t>
            </a:r>
            <a:r>
              <a:rPr kumimoji="1" lang="en-US" altLang="zh-CN" sz="2000" b="1" dirty="0">
                <a:latin typeface="FangSong" panose="02010609060101010101" pitchFamily="49" charset="-122"/>
                <a:ea typeface="FangSong" panose="02010609060101010101" pitchFamily="49" charset="-122"/>
              </a:rPr>
              <a:t>F(Forward)</a:t>
            </a:r>
            <a:r>
              <a:rPr kumimoji="1" lang="zh-CN" altLang="en-US" sz="2000" b="1" dirty="0">
                <a:latin typeface="FangSong" panose="02010609060101010101" pitchFamily="49" charset="-122"/>
                <a:ea typeface="FangSong" panose="02010609060101010101" pitchFamily="49" charset="-122"/>
              </a:rPr>
              <a:t>从</a:t>
            </a:r>
            <a:r>
              <a:rPr kumimoji="1" lang="en-US" altLang="zh-CN" sz="2000" b="1" dirty="0">
                <a:latin typeface="FangSong" panose="02010609060101010101" pitchFamily="49" charset="-122"/>
                <a:ea typeface="FangSong" panose="02010609060101010101" pitchFamily="49" charset="-122"/>
              </a:rPr>
              <a:t>Share</a:t>
            </a:r>
            <a:r>
              <a:rPr kumimoji="1" lang="zh-CN" altLang="en-US" sz="2000" b="1" dirty="0">
                <a:latin typeface="FangSong" panose="02010609060101010101" pitchFamily="49" charset="-122"/>
                <a:ea typeface="FangSong" panose="02010609060101010101" pitchFamily="49" charset="-122"/>
              </a:rPr>
              <a:t>中演化而来，一个</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如果是</a:t>
            </a:r>
            <a:r>
              <a:rPr kumimoji="1" lang="en-US" altLang="zh-CN" sz="2000" b="1" dirty="0">
                <a:latin typeface="FangSong" panose="02010609060101010101" pitchFamily="49" charset="-122"/>
                <a:ea typeface="FangSong" panose="02010609060101010101" pitchFamily="49" charset="-122"/>
              </a:rPr>
              <a:t>Forward</a:t>
            </a:r>
            <a:r>
              <a:rPr kumimoji="1" lang="zh-CN" altLang="en-US" sz="2000" b="1" dirty="0">
                <a:latin typeface="FangSong" panose="02010609060101010101" pitchFamily="49" charset="-122"/>
                <a:ea typeface="FangSong" panose="02010609060101010101" pitchFamily="49" charset="-122"/>
              </a:rPr>
              <a:t>状态，它可以把数据直接传给其它内核的</a:t>
            </a:r>
            <a:r>
              <a:rPr kumimoji="1" lang="en-US" altLang="zh-CN" sz="2000" b="1" dirty="0">
                <a:latin typeface="FangSong" panose="02010609060101010101" pitchFamily="49" charset="-122"/>
                <a:ea typeface="FangSong" panose="02010609060101010101" pitchFamily="49" charset="-122"/>
              </a:rPr>
              <a:t>Cache</a:t>
            </a:r>
            <a:r>
              <a:rPr kumimoji="1" lang="zh-CN" altLang="en-US" sz="2000" b="1" dirty="0">
                <a:latin typeface="FangSong" panose="02010609060101010101" pitchFamily="49" charset="-122"/>
                <a:ea typeface="FangSong" panose="02010609060101010101" pitchFamily="49" charset="-122"/>
              </a:rPr>
              <a:t>，而</a:t>
            </a:r>
            <a:r>
              <a:rPr kumimoji="1" lang="en-US" altLang="zh-CN" sz="2000" b="1" dirty="0">
                <a:latin typeface="FangSong" panose="02010609060101010101" pitchFamily="49" charset="-122"/>
                <a:ea typeface="FangSong" panose="02010609060101010101" pitchFamily="49" charset="-122"/>
              </a:rPr>
              <a:t>Share</a:t>
            </a:r>
            <a:r>
              <a:rPr kumimoji="1" lang="zh-CN" altLang="en-US" sz="2000" b="1" dirty="0">
                <a:latin typeface="FangSong" panose="02010609060101010101" pitchFamily="49" charset="-122"/>
                <a:ea typeface="FangSong" panose="02010609060101010101" pitchFamily="49" charset="-122"/>
              </a:rPr>
              <a:t>则不能。</a:t>
            </a:r>
            <a:endParaRPr kumimoji="1" lang="en-US" altLang="zh-CN"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endParaRPr kumimoji="1" lang="en-US" altLang="zh-CN" sz="2000" b="1" dirty="0">
              <a:latin typeface="FangSong" panose="02010609060101010101" pitchFamily="49" charset="-122"/>
              <a:ea typeface="FangSong" panose="02010609060101010101" pitchFamily="49" charset="-122"/>
            </a:endParaRPr>
          </a:p>
          <a:p>
            <a:r>
              <a:rPr kumimoji="1" lang="en-US" altLang="zh-CN" sz="2000" b="1" dirty="0">
                <a:latin typeface="FangSong" panose="02010609060101010101" pitchFamily="49" charset="-122"/>
                <a:ea typeface="FangSong" panose="02010609060101010101" pitchFamily="49" charset="-122"/>
                <a:hlinkClick r:id="rId4"/>
              </a:rPr>
              <a:t>https://en.wikipedia.org/wiki/MESIF_protocol</a:t>
            </a:r>
            <a:endParaRPr kumimoji="1" lang="en-US" altLang="zh-CN" sz="2000" b="1" dirty="0">
              <a:latin typeface="FangSong" panose="02010609060101010101" pitchFamily="49" charset="-122"/>
              <a:ea typeface="FangSong" panose="02010609060101010101" pitchFamily="49" charset="-122"/>
            </a:endParaRPr>
          </a:p>
          <a:p>
            <a:endParaRPr kumimoji="1" lang="zh-CN" altLang="en-US"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71292065"/>
      </p:ext>
    </p:extLst>
  </p:cSld>
  <p:clrMapOvr>
    <a:masterClrMapping/>
  </p:clrMapOvr>
  <p:transition spd="slow">
    <p:wipe/>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B99F0DDE-B59D-3149-BB91-F4475A85233B}"/>
              </a:ext>
            </a:extLst>
          </p:cNvPr>
          <p:cNvPicPr>
            <a:picLocks noChangeAspect="1"/>
          </p:cNvPicPr>
          <p:nvPr/>
        </p:nvPicPr>
        <p:blipFill>
          <a:blip r:embed="rId2"/>
          <a:stretch>
            <a:fillRect/>
          </a:stretch>
        </p:blipFill>
        <p:spPr>
          <a:xfrm>
            <a:off x="5181600" y="2520950"/>
            <a:ext cx="1828800" cy="1816100"/>
          </a:xfrm>
          <a:prstGeom prst="rect">
            <a:avLst/>
          </a:prstGeom>
        </p:spPr>
      </p:pic>
    </p:spTree>
    <p:extLst>
      <p:ext uri="{BB962C8B-B14F-4D97-AF65-F5344CB8AC3E}">
        <p14:creationId xmlns:p14="http://schemas.microsoft.com/office/powerpoint/2010/main" val="420725845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communication mechanism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775136" y="1410165"/>
            <a:ext cx="6183333" cy="3903987"/>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1643798" y="5368967"/>
            <a:ext cx="4432254" cy="400116"/>
          </a:xfrm>
          <a:prstGeom prst="rect">
            <a:avLst/>
          </a:prstGeom>
          <a:noFill/>
        </p:spPr>
        <p:txBody>
          <a:bodyPr wrap="square" lIns="91445" tIns="45723" rIns="91445" bIns="45723" rtlCol="0">
            <a:spAutoFit/>
          </a:bodyPr>
          <a:lstStyle/>
          <a:p>
            <a:pPr defTabSz="914083"/>
            <a:r>
              <a:rPr lang="id-ID" sz="2000" b="1" i="1" dirty="0" err="1">
                <a:latin typeface="仿宋" panose="02010609060101010101" pitchFamily="49" charset="-122"/>
                <a:ea typeface="仿宋" panose="02010609060101010101" pitchFamily="49" charset="-122"/>
                <a:cs typeface="+mn-ea"/>
                <a:sym typeface="+mn-lt"/>
              </a:rPr>
              <a:t>Message</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Passing</a:t>
            </a:r>
            <a:r>
              <a:rPr lang="id-ID" sz="2000" b="1" i="1" dirty="0">
                <a:latin typeface="仿宋" panose="02010609060101010101" pitchFamily="49" charset="-122"/>
                <a:ea typeface="仿宋" panose="02010609060101010101" pitchFamily="49" charset="-122"/>
                <a:cs typeface="+mn-ea"/>
                <a:sym typeface="+mn-lt"/>
              </a:rPr>
              <a:t> </a:t>
            </a:r>
            <a:r>
              <a:rPr lang="id-ID" sz="2000" b="1" i="1" dirty="0">
                <a:solidFill>
                  <a:srgbClr val="FF0000"/>
                </a:solidFill>
                <a:latin typeface="仿宋" panose="02010609060101010101" pitchFamily="49" charset="-122"/>
                <a:ea typeface="仿宋" panose="02010609060101010101" pitchFamily="49" charset="-122"/>
                <a:cs typeface="+mn-ea"/>
                <a:sym typeface="+mn-lt"/>
              </a:rPr>
              <a:t>VS</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Shared</a:t>
            </a:r>
            <a:r>
              <a:rPr lang="id-ID" sz="2000" b="1" i="1" dirty="0">
                <a:latin typeface="仿宋" panose="02010609060101010101" pitchFamily="49" charset="-122"/>
                <a:ea typeface="仿宋" panose="02010609060101010101" pitchFamily="49" charset="-122"/>
                <a:cs typeface="+mn-ea"/>
                <a:sym typeface="+mn-lt"/>
              </a:rPr>
              <a:t> </a:t>
            </a:r>
            <a:r>
              <a:rPr lang="id-ID" sz="2000" b="1" i="1" dirty="0" err="1">
                <a:latin typeface="仿宋" panose="02010609060101010101" pitchFamily="49" charset="-122"/>
                <a:ea typeface="仿宋" panose="02010609060101010101" pitchFamily="49" charset="-122"/>
                <a:cs typeface="+mn-ea"/>
                <a:sym typeface="+mn-lt"/>
              </a:rPr>
              <a:t>Memory</a:t>
            </a:r>
            <a:endParaRPr lang="id-ID" sz="2000" b="1" i="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4F821DFA-08E6-9A45-AE5F-F44E2187462C}"/>
              </a:ext>
            </a:extLst>
          </p:cNvPr>
          <p:cNvPicPr>
            <a:picLocks noChangeAspect="1"/>
          </p:cNvPicPr>
          <p:nvPr/>
        </p:nvPicPr>
        <p:blipFill>
          <a:blip r:embed="rId4"/>
          <a:stretch>
            <a:fillRect/>
          </a:stretch>
        </p:blipFill>
        <p:spPr>
          <a:xfrm>
            <a:off x="4239491" y="1321292"/>
            <a:ext cx="5936591" cy="4447791"/>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Communicate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processor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100">
            <a:extLst>
              <a:ext uri="{FF2B5EF4-FFF2-40B4-BE49-F238E27FC236}">
                <a16:creationId xmlns:a16="http://schemas.microsoft.com/office/drawing/2014/main" id="{E7E249F2-660E-6644-807C-796AB4BE28E3}"/>
              </a:ext>
            </a:extLst>
          </p:cNvPr>
          <p:cNvSpPr txBox="1"/>
          <p:nvPr/>
        </p:nvSpPr>
        <p:spPr>
          <a:xfrm>
            <a:off x="4695757" y="1783538"/>
            <a:ext cx="2359055" cy="461671"/>
          </a:xfrm>
          <a:prstGeom prst="rect">
            <a:avLst/>
          </a:prstGeom>
          <a:noFill/>
        </p:spPr>
        <p:txBody>
          <a:bodyPr wrap="square" lIns="91445" tIns="45723" rIns="91445" bIns="45723" rtlCol="0">
            <a:spAutoFit/>
          </a:bodyPr>
          <a:lstStyle/>
          <a:p>
            <a:pPr defTabSz="914083"/>
            <a:r>
              <a:rPr lang="id-ID" sz="2400" b="1" i="1" dirty="0">
                <a:latin typeface="仿宋" panose="02010609060101010101" pitchFamily="49" charset="-122"/>
                <a:ea typeface="仿宋" panose="02010609060101010101" pitchFamily="49" charset="-122"/>
                <a:cs typeface="+mn-ea"/>
                <a:sym typeface="+mn-lt"/>
              </a:rPr>
              <a:t>CSP </a:t>
            </a:r>
            <a:r>
              <a:rPr lang="id-ID" sz="2400" b="1" i="1" dirty="0">
                <a:solidFill>
                  <a:srgbClr val="FF0000"/>
                </a:solidFill>
                <a:latin typeface="仿宋" panose="02010609060101010101" pitchFamily="49" charset="-122"/>
                <a:ea typeface="仿宋" panose="02010609060101010101" pitchFamily="49" charset="-122"/>
                <a:cs typeface="+mn-ea"/>
                <a:sym typeface="+mn-lt"/>
              </a:rPr>
              <a:t>VS</a:t>
            </a:r>
            <a:r>
              <a:rPr lang="id-ID" sz="2400" b="1" i="1" dirty="0">
                <a:latin typeface="仿宋" panose="02010609060101010101" pitchFamily="49" charset="-122"/>
                <a:ea typeface="仿宋" panose="02010609060101010101" pitchFamily="49" charset="-122"/>
                <a:cs typeface="+mn-ea"/>
                <a:sym typeface="+mn-lt"/>
              </a:rPr>
              <a:t> </a:t>
            </a:r>
            <a:r>
              <a:rPr lang="id-ID" sz="2400" b="1" i="1" dirty="0" err="1">
                <a:latin typeface="仿宋" panose="02010609060101010101" pitchFamily="49" charset="-122"/>
                <a:ea typeface="仿宋" panose="02010609060101010101" pitchFamily="49" charset="-122"/>
                <a:cs typeface="+mn-ea"/>
                <a:sym typeface="+mn-lt"/>
              </a:rPr>
              <a:t>Actor</a:t>
            </a:r>
            <a:endParaRPr lang="id-ID" sz="2400" b="1" i="1" dirty="0">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EA67AF5-A7CF-4846-923B-713794682389}"/>
              </a:ext>
            </a:extLst>
          </p:cNvPr>
          <p:cNvPicPr>
            <a:picLocks noChangeAspect="1"/>
          </p:cNvPicPr>
          <p:nvPr/>
        </p:nvPicPr>
        <p:blipFill>
          <a:blip r:embed="rId3"/>
          <a:stretch>
            <a:fillRect/>
          </a:stretch>
        </p:blipFill>
        <p:spPr>
          <a:xfrm>
            <a:off x="775137" y="2183654"/>
            <a:ext cx="4498376" cy="3013734"/>
          </a:xfrm>
          <a:prstGeom prst="rect">
            <a:avLst/>
          </a:prstGeom>
        </p:spPr>
      </p:pic>
      <p:pic>
        <p:nvPicPr>
          <p:cNvPr id="7" name="图片 6">
            <a:extLst>
              <a:ext uri="{FF2B5EF4-FFF2-40B4-BE49-F238E27FC236}">
                <a16:creationId xmlns:a16="http://schemas.microsoft.com/office/drawing/2014/main" id="{9095D1E7-D8B2-9D4D-BC61-6810CEEFE46A}"/>
              </a:ext>
            </a:extLst>
          </p:cNvPr>
          <p:cNvPicPr>
            <a:picLocks noChangeAspect="1"/>
          </p:cNvPicPr>
          <p:nvPr/>
        </p:nvPicPr>
        <p:blipFill>
          <a:blip r:embed="rId4"/>
          <a:stretch>
            <a:fillRect/>
          </a:stretch>
        </p:blipFill>
        <p:spPr>
          <a:xfrm>
            <a:off x="5615034" y="2303812"/>
            <a:ext cx="5637766" cy="2648575"/>
          </a:xfrm>
          <a:prstGeom prst="rect">
            <a:avLst/>
          </a:prstGeom>
        </p:spPr>
      </p:pic>
      <p:sp>
        <p:nvSpPr>
          <p:cNvPr id="8" name="TextBox 100">
            <a:extLst>
              <a:ext uri="{FF2B5EF4-FFF2-40B4-BE49-F238E27FC236}">
                <a16:creationId xmlns:a16="http://schemas.microsoft.com/office/drawing/2014/main" id="{640F6E91-7975-2F40-88D3-F6BE235D6C03}"/>
              </a:ext>
            </a:extLst>
          </p:cNvPr>
          <p:cNvSpPr txBox="1"/>
          <p:nvPr/>
        </p:nvSpPr>
        <p:spPr>
          <a:xfrm>
            <a:off x="4398380" y="5999559"/>
            <a:ext cx="7318949" cy="646337"/>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blog.csdn.net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hotdust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article</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details</a:t>
            </a:r>
            <a:r>
              <a:rPr lang="id-ID" b="1" i="1" dirty="0">
                <a:solidFill>
                  <a:srgbClr val="06080A"/>
                </a:solidFill>
                <a:latin typeface="仿宋" panose="02010609060101010101" pitchFamily="49" charset="-122"/>
                <a:ea typeface="仿宋" panose="02010609060101010101" pitchFamily="49" charset="-122"/>
                <a:cs typeface="+mn-ea"/>
                <a:sym typeface="+mn-lt"/>
              </a:rPr>
              <a:t>/72475630</a:t>
            </a:r>
          </a:p>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www.jdon.com</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concurrent</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actor-csp.html</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728065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 create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1BA732BB-2E08-4C48-A3A5-E7FA2886EBD9}"/>
              </a:ext>
            </a:extLst>
          </p:cNvPr>
          <p:cNvPicPr>
            <a:picLocks noChangeAspect="1"/>
          </p:cNvPicPr>
          <p:nvPr/>
        </p:nvPicPr>
        <p:blipFill>
          <a:blip r:embed="rId3"/>
          <a:stretch>
            <a:fillRect/>
          </a:stretch>
        </p:blipFill>
        <p:spPr>
          <a:xfrm>
            <a:off x="1167323" y="1297296"/>
            <a:ext cx="8445500" cy="4610100"/>
          </a:xfrm>
          <a:prstGeom prst="rect">
            <a:avLst/>
          </a:prstGeom>
        </p:spPr>
      </p:pic>
      <p:pic>
        <p:nvPicPr>
          <p:cNvPr id="5" name="图片 4">
            <a:extLst>
              <a:ext uri="{FF2B5EF4-FFF2-40B4-BE49-F238E27FC236}">
                <a16:creationId xmlns:a16="http://schemas.microsoft.com/office/drawing/2014/main" id="{18E44EE8-2B78-9C4E-A509-EAC61A6941C4}"/>
              </a:ext>
            </a:extLst>
          </p:cNvPr>
          <p:cNvPicPr>
            <a:picLocks noChangeAspect="1"/>
          </p:cNvPicPr>
          <p:nvPr/>
        </p:nvPicPr>
        <p:blipFill>
          <a:blip r:embed="rId4"/>
          <a:stretch>
            <a:fillRect/>
          </a:stretch>
        </p:blipFill>
        <p:spPr>
          <a:xfrm>
            <a:off x="2035985" y="0"/>
            <a:ext cx="8159518" cy="6858000"/>
          </a:xfrm>
          <a:prstGeom prst="rect">
            <a:avLst/>
          </a:prstGeom>
        </p:spPr>
      </p:pic>
      <p:sp>
        <p:nvSpPr>
          <p:cNvPr id="8" name="TextBox 100">
            <a:extLst>
              <a:ext uri="{FF2B5EF4-FFF2-40B4-BE49-F238E27FC236}">
                <a16:creationId xmlns:a16="http://schemas.microsoft.com/office/drawing/2014/main" id="{C7E15D82-0596-8A4A-B88F-029733C3591F}"/>
              </a:ext>
            </a:extLst>
          </p:cNvPr>
          <p:cNvSpPr txBox="1"/>
          <p:nvPr/>
        </p:nvSpPr>
        <p:spPr>
          <a:xfrm>
            <a:off x="775136" y="1297296"/>
            <a:ext cx="7318949" cy="923336"/>
          </a:xfrm>
          <a:prstGeom prst="rect">
            <a:avLst/>
          </a:prstGeom>
          <a:noFill/>
        </p:spPr>
        <p:txBody>
          <a:bodyPr wrap="square" lIns="91445" tIns="45723" rIns="91445" bIns="45723" rtlCol="0">
            <a:spAutoFit/>
          </a:bodyPr>
          <a:lstStyle/>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Runnable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Thread</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marL="285750" indent="-285750" defTabSz="914083">
              <a:buFont typeface="Wingdings" pitchFamily="2" charset="2"/>
              <a:buChar char="Ø"/>
            </a:pPr>
            <a:r>
              <a:rPr lang="id-ID" b="1" i="1" dirty="0" err="1">
                <a:solidFill>
                  <a:srgbClr val="06080A"/>
                </a:solidFill>
                <a:latin typeface="仿宋" panose="02010609060101010101" pitchFamily="49" charset="-122"/>
                <a:ea typeface="仿宋" panose="02010609060101010101" pitchFamily="49" charset="-122"/>
                <a:cs typeface="+mn-ea"/>
                <a:sym typeface="+mn-lt"/>
              </a:rPr>
              <a:t>Callable</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a:extLst>
              <a:ext uri="{FF2B5EF4-FFF2-40B4-BE49-F238E27FC236}">
                <a16:creationId xmlns:a16="http://schemas.microsoft.com/office/drawing/2014/main" id="{81032812-10A9-8344-99CE-3417FCCAE9A7}"/>
              </a:ext>
            </a:extLst>
          </p:cNvPr>
          <p:cNvPicPr>
            <a:picLocks noChangeAspect="1"/>
          </p:cNvPicPr>
          <p:nvPr/>
        </p:nvPicPr>
        <p:blipFill>
          <a:blip r:embed="rId5"/>
          <a:stretch>
            <a:fillRect/>
          </a:stretch>
        </p:blipFill>
        <p:spPr>
          <a:xfrm>
            <a:off x="2035985" y="616044"/>
            <a:ext cx="7747000" cy="3822700"/>
          </a:xfrm>
          <a:prstGeom prst="rect">
            <a:avLst/>
          </a:prstGeom>
        </p:spPr>
      </p:pic>
      <p:pic>
        <p:nvPicPr>
          <p:cNvPr id="2" name="图片 1">
            <a:extLst>
              <a:ext uri="{FF2B5EF4-FFF2-40B4-BE49-F238E27FC236}">
                <a16:creationId xmlns:a16="http://schemas.microsoft.com/office/drawing/2014/main" id="{3EFE73C0-9AD7-9045-968D-1651789AD04D}"/>
              </a:ext>
            </a:extLst>
          </p:cNvPr>
          <p:cNvPicPr>
            <a:picLocks noChangeAspect="1"/>
          </p:cNvPicPr>
          <p:nvPr/>
        </p:nvPicPr>
        <p:blipFill>
          <a:blip r:embed="rId6"/>
          <a:stretch>
            <a:fillRect/>
          </a:stretch>
        </p:blipFill>
        <p:spPr>
          <a:xfrm>
            <a:off x="5424274" y="-3038"/>
            <a:ext cx="6318431" cy="6858000"/>
          </a:xfrm>
          <a:prstGeom prst="rect">
            <a:avLst/>
          </a:prstGeom>
        </p:spPr>
      </p:pic>
    </p:spTree>
    <p:extLst>
      <p:ext uri="{BB962C8B-B14F-4D97-AF65-F5344CB8AC3E}">
        <p14:creationId xmlns:p14="http://schemas.microsoft.com/office/powerpoint/2010/main" val="22480161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additive="base">
                                        <p:cTn id="25" dur="500" fill="hold"/>
                                        <p:tgtEl>
                                          <p:spTgt spid="2"/>
                                        </p:tgtEl>
                                        <p:attrNameLst>
                                          <p:attrName>ppt_x</p:attrName>
                                        </p:attrNameLst>
                                      </p:cBhvr>
                                      <p:tavLst>
                                        <p:tav tm="0">
                                          <p:val>
                                            <p:strVal val="#ppt_x"/>
                                          </p:val>
                                        </p:tav>
                                        <p:tav tm="100000">
                                          <p:val>
                                            <p:strVal val="#ppt_x"/>
                                          </p:val>
                                        </p:tav>
                                      </p:tavLst>
                                    </p:anim>
                                    <p:anim calcmode="lin" valueType="num">
                                      <p:cBhvr additive="base">
                                        <p:cTn id="2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4527623" y="1267571"/>
            <a:ext cx="7014411" cy="5471975"/>
          </a:xfrm>
          <a:prstGeom prst="rect">
            <a:avLst/>
          </a:prstGeom>
        </p:spPr>
      </p:pic>
      <p:pic>
        <p:nvPicPr>
          <p:cNvPr id="2" name="图片 1">
            <a:extLst>
              <a:ext uri="{FF2B5EF4-FFF2-40B4-BE49-F238E27FC236}">
                <a16:creationId xmlns:a16="http://schemas.microsoft.com/office/drawing/2014/main" id="{21625DDC-3B5E-5844-9D05-24E8F975EE2C}"/>
              </a:ext>
            </a:extLst>
          </p:cNvPr>
          <p:cNvPicPr>
            <a:picLocks noChangeAspect="1"/>
          </p:cNvPicPr>
          <p:nvPr/>
        </p:nvPicPr>
        <p:blipFill>
          <a:blip r:embed="rId4"/>
          <a:stretch>
            <a:fillRect/>
          </a:stretch>
        </p:blipFill>
        <p:spPr>
          <a:xfrm>
            <a:off x="507176" y="1152155"/>
            <a:ext cx="3886200" cy="4483100"/>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定义：</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当多个线程访问同一个对象时，如果不用考虑这些</a:t>
            </a:r>
            <a:r>
              <a:rPr lang="zh-CN" altLang="en-US" sz="24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400" b="1" i="1" dirty="0">
                <a:latin typeface="FangSong" panose="02010609060101010101" pitchFamily="49" charset="-122"/>
                <a:ea typeface="FangSong" panose="02010609060101010101" pitchFamily="49" charset="-122"/>
              </a:rPr>
              <a:t>，也不需要进行</a:t>
            </a:r>
            <a:r>
              <a:rPr lang="zh-CN" altLang="en-US" sz="2400" b="1" i="1" dirty="0">
                <a:solidFill>
                  <a:srgbClr val="FF0000"/>
                </a:solidFill>
                <a:latin typeface="FangSong" panose="02010609060101010101" pitchFamily="49" charset="-122"/>
                <a:ea typeface="FangSong" panose="02010609060101010101" pitchFamily="49" charset="-122"/>
              </a:rPr>
              <a:t>额外的同步</a:t>
            </a:r>
            <a:r>
              <a:rPr lang="zh-CN" altLang="en-US" sz="2400" b="1" i="1" dirty="0">
                <a:latin typeface="FangSong" panose="02010609060101010101" pitchFamily="49" charset="-122"/>
                <a:ea typeface="FangSong" panose="02010609060101010101" pitchFamily="49" charset="-122"/>
              </a:rPr>
              <a:t>，或者在</a:t>
            </a:r>
            <a:r>
              <a:rPr lang="zh-CN" altLang="en-US" sz="24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4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4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引申：</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Hans" altLang="en-US" sz="2400" b="1" i="1" dirty="0">
                <a:solidFill>
                  <a:srgbClr val="00B050"/>
                </a:solidFill>
                <a:latin typeface="FangSong" panose="02010609060101010101" pitchFamily="49" charset="-122"/>
                <a:ea typeface="FangSong" panose="02010609060101010101" pitchFamily="49" charset="-122"/>
              </a:rPr>
              <a:t>    </a:t>
            </a:r>
            <a:r>
              <a:rPr lang="zh-CN" altLang="en-US" sz="24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按照线程安全的“安全强度”由强至弱来排序，我们可以将</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语言中各种操作共享的数据分为以下</a:t>
            </a:r>
            <a:r>
              <a:rPr lang="en-US" altLang="zh-CN" sz="2400" b="1" dirty="0">
                <a:latin typeface="FangSong" panose="02010609060101010101" pitchFamily="49" charset="-122"/>
                <a:ea typeface="FangSong" panose="02010609060101010101" pitchFamily="49" charset="-122"/>
              </a:rPr>
              <a:t>5</a:t>
            </a:r>
            <a:r>
              <a:rPr lang="zh-CN" altLang="en-US" sz="2400" b="1" dirty="0">
                <a:latin typeface="FangSong" panose="02010609060101010101" pitchFamily="49" charset="-122"/>
                <a:ea typeface="FangSong" panose="02010609060101010101" pitchFamily="49" charset="-122"/>
              </a:rPr>
              <a:t>类：</a:t>
            </a:r>
            <a:endParaRPr lang="en-US" altLang="zh-CN" sz="2400" b="1" dirty="0">
              <a:latin typeface="FangSong" panose="02010609060101010101" pitchFamily="49" charset="-122"/>
              <a:ea typeface="FangSong" panose="02010609060101010101" pitchFamily="49" charset="-122"/>
            </a:endParaRPr>
          </a:p>
          <a:p>
            <a:endParaRPr lang="en-US" altLang="zh-CN" sz="24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不可变</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绝对线程安全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相对线程安全</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线程兼容</a:t>
            </a:r>
            <a:endParaRPr lang="en-US" altLang="zh-CN" sz="24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400" b="1" i="1" dirty="0">
                <a:latin typeface="FangSong" panose="02010609060101010101" pitchFamily="49" charset="-122"/>
                <a:ea typeface="FangSong" panose="02010609060101010101" pitchFamily="49" charset="-122"/>
              </a:rPr>
              <a:t>线程对立</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400" b="1" dirty="0">
                <a:latin typeface="FangSong" panose="02010609060101010101" pitchFamily="49" charset="-122"/>
                <a:ea typeface="FangSong" panose="02010609060101010101" pitchFamily="49" charset="-122"/>
              </a:rPr>
              <a:t>Java</a:t>
            </a:r>
            <a:r>
              <a:rPr lang="zh-CN" altLang="en-US" sz="2400" b="1" dirty="0">
                <a:latin typeface="FangSong" panose="02010609060101010101" pitchFamily="49" charset="-122"/>
                <a:ea typeface="FangSong" panose="02010609060101010101" pitchFamily="49" charset="-122"/>
              </a:rPr>
              <a:t>类库中大多数基本数值类如</a:t>
            </a:r>
            <a:r>
              <a:rPr lang="en-US" altLang="zh-Hans" sz="2400" b="1" dirty="0">
                <a:latin typeface="FangSong" panose="02010609060101010101" pitchFamily="49" charset="-122"/>
                <a:ea typeface="FangSong" panose="02010609060101010101" pitchFamily="49" charset="-122"/>
              </a:rPr>
              <a:t>Integer</a:t>
            </a:r>
            <a:r>
              <a:rPr lang="zh-Hans" altLang="en-US"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String</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BigInteger</a:t>
            </a:r>
            <a:r>
              <a:rPr lang="zh-CN" altLang="en-US" sz="2400" b="1" dirty="0">
                <a:latin typeface="FangSong" panose="02010609060101010101" pitchFamily="49" charset="-122"/>
                <a:ea typeface="FangSong" panose="02010609060101010101" pitchFamily="49" charset="-122"/>
              </a:rPr>
              <a:t>都是不可变的。</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许多类，如</a:t>
            </a:r>
            <a:r>
              <a:rPr lang="en-US" altLang="zh-Hans" sz="2400" b="1" dirty="0" err="1">
                <a:latin typeface="FangSong" panose="02010609060101010101" pitchFamily="49" charset="-122"/>
                <a:ea typeface="FangSong" panose="02010609060101010101" pitchFamily="49" charset="-122"/>
              </a:rPr>
              <a:t>Hashtable</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都不能满足这种严格的定义。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400" b="1" dirty="0">
                <a:latin typeface="FangSong" panose="02010609060101010101" pitchFamily="49" charset="-122"/>
                <a:ea typeface="FangSong" panose="02010609060101010101" pitchFamily="49" charset="-122"/>
              </a:rPr>
              <a:t>条件线程安全的最常见的例子是遍历由 </a:t>
            </a:r>
            <a:r>
              <a:rPr lang="en-US" altLang="zh-Hans" sz="2400" b="1" dirty="0" err="1">
                <a:latin typeface="FangSong" panose="02010609060101010101" pitchFamily="49" charset="-122"/>
                <a:ea typeface="FangSong" panose="02010609060101010101" pitchFamily="49" charset="-122"/>
              </a:rPr>
              <a:t>Hashtable</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Vector </a:t>
            </a:r>
            <a:r>
              <a:rPr lang="zh-CN" altLang="en-US" sz="2400" b="1" dirty="0">
                <a:latin typeface="FangSong" panose="02010609060101010101" pitchFamily="49" charset="-122"/>
                <a:ea typeface="FangSong" panose="02010609060101010101" pitchFamily="49" charset="-122"/>
              </a:rPr>
              <a:t>或者返回的迭代器</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由这些类返回的 </a:t>
            </a:r>
            <a:r>
              <a:rPr lang="en-US" altLang="zh-Hans" sz="2400" b="1" dirty="0">
                <a:latin typeface="FangSong" panose="02010609060101010101" pitchFamily="49" charset="-122"/>
                <a:ea typeface="FangSong" panose="02010609060101010101" pitchFamily="49" charset="-122"/>
              </a:rPr>
              <a:t>fail-fast </a:t>
            </a:r>
            <a:r>
              <a:rPr lang="zh-CN" altLang="en-US" sz="24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并且类的文档应该说明是哪个锁</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通常是对象的内部监视器</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intrinsic monitor))</a:t>
            </a:r>
            <a:r>
              <a:rPr lang="zh-Hans" altLang="en-US" sz="2400" b="1" dirty="0">
                <a:latin typeface="FangSong" panose="02010609060101010101" pitchFamily="49" charset="-122"/>
                <a:ea typeface="FangSong" panose="02010609060101010101" pitchFamily="49" charset="-122"/>
              </a:rPr>
              <a:t>。</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400" b="1" dirty="0">
                <a:latin typeface="FangSong" panose="02010609060101010101" pitchFamily="49" charset="-122"/>
                <a:ea typeface="FangSong" panose="02010609060101010101" pitchFamily="49" charset="-122"/>
              </a:rPr>
              <a:t>。这可能意味着用一个</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就像 </a:t>
            </a:r>
            <a:r>
              <a:rPr lang="en-US" altLang="zh-Hans" sz="2400" b="1" dirty="0" err="1">
                <a:latin typeface="FangSong" panose="02010609060101010101" pitchFamily="49" charset="-122"/>
                <a:ea typeface="FangSong" panose="02010609060101010101" pitchFamily="49" charset="-122"/>
              </a:rPr>
              <a:t>Collections.synchronizedList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一样</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。也可能意味着用</a:t>
            </a:r>
            <a:r>
              <a:rPr lang="en-US" altLang="zh-Hans" sz="2400" b="1" dirty="0">
                <a:latin typeface="FangSong" panose="02010609060101010101" pitchFamily="49" charset="-122"/>
                <a:ea typeface="FangSong" panose="02010609060101010101" pitchFamily="49" charset="-122"/>
              </a:rPr>
              <a:t>synchronized </a:t>
            </a:r>
            <a:r>
              <a:rPr lang="zh-CN" altLang="en-US" sz="24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许多常见的类是线程兼容的，如集合类 </a:t>
            </a:r>
            <a:r>
              <a:rPr lang="en-US" altLang="zh-Hans" sz="2400" b="1" dirty="0" err="1">
                <a:latin typeface="FangSong" panose="02010609060101010101" pitchFamily="49" charset="-122"/>
                <a:ea typeface="FangSong" panose="02010609060101010101" pitchFamily="49" charset="-122"/>
              </a:rPr>
              <a:t>ArrayList</a:t>
            </a:r>
            <a:r>
              <a:rPr lang="en-US" altLang="zh-Hans" sz="2400" b="1" dirty="0">
                <a:latin typeface="FangSong" panose="02010609060101010101" pitchFamily="49" charset="-122"/>
                <a:ea typeface="FangSong" panose="02010609060101010101" pitchFamily="49" charset="-122"/>
              </a:rPr>
              <a:t>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HashMap</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java.text.SimpleDateFormat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或者 </a:t>
            </a:r>
            <a:r>
              <a:rPr lang="en-US" altLang="zh-Hans" sz="2400" b="1" dirty="0">
                <a:latin typeface="FangSong" panose="02010609060101010101" pitchFamily="49" charset="-122"/>
                <a:ea typeface="FangSong" panose="02010609060101010101" pitchFamily="49" charset="-122"/>
              </a:rPr>
              <a:t>JDBC </a:t>
            </a:r>
            <a:r>
              <a:rPr lang="zh-CN" altLang="en-US" sz="2400" b="1" dirty="0">
                <a:latin typeface="FangSong" panose="02010609060101010101" pitchFamily="49" charset="-122"/>
                <a:ea typeface="FangSong" panose="02010609060101010101" pitchFamily="49" charset="-122"/>
              </a:rPr>
              <a:t>类 </a:t>
            </a:r>
            <a:r>
              <a:rPr lang="en-US" altLang="zh-Hans" sz="2400" b="1" dirty="0">
                <a:latin typeface="FangSong" panose="02010609060101010101" pitchFamily="49" charset="-122"/>
                <a:ea typeface="FangSong" panose="02010609060101010101" pitchFamily="49" charset="-122"/>
              </a:rPr>
              <a:t>Connection </a:t>
            </a:r>
            <a:r>
              <a:rPr lang="zh-CN" altLang="en-US" sz="2400" b="1" dirty="0">
                <a:latin typeface="FangSong" panose="02010609060101010101" pitchFamily="49" charset="-122"/>
                <a:ea typeface="FangSong" panose="02010609060101010101" pitchFamily="49" charset="-122"/>
              </a:rPr>
              <a:t>和 </a:t>
            </a:r>
            <a:r>
              <a:rPr lang="en-US" altLang="zh-Hans" sz="2400" b="1" dirty="0" err="1">
                <a:latin typeface="FangSong" panose="02010609060101010101" pitchFamily="49" charset="-122"/>
                <a:ea typeface="FangSong" panose="02010609060101010101" pitchFamily="49" charset="-122"/>
              </a:rPr>
              <a:t>ResultSet</a:t>
            </a:r>
            <a:r>
              <a:rPr lang="en-US" altLang="zh-Hans" sz="2400" b="1" dirty="0">
                <a:latin typeface="FangSong" panose="02010609060101010101" pitchFamily="49" charset="-122"/>
                <a:ea typeface="FangSong" panose="02010609060101010101" pitchFamily="49" charset="-122"/>
              </a:rPr>
              <a:t> </a:t>
            </a:r>
            <a:r>
              <a:rPr lang="zh-Hans" altLang="en-US" sz="2400" b="1" dirty="0">
                <a:latin typeface="FangSong" panose="02010609060101010101" pitchFamily="49" charset="-122"/>
                <a:ea typeface="FangSong" panose="02010609060101010101" pitchFamily="49" charset="-122"/>
              </a:rPr>
              <a:t>。</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latin typeface="FangSong" panose="02010609060101010101" pitchFamily="49" charset="-122"/>
                <a:ea typeface="FangSong" panose="02010609060101010101" pitchFamily="49" charset="-122"/>
              </a:rPr>
              <a:t>    </a:t>
            </a:r>
            <a:r>
              <a:rPr lang="zh-CN" altLang="en-US" sz="24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400" b="1" dirty="0">
                <a:latin typeface="FangSong" panose="02010609060101010101" pitchFamily="49" charset="-122"/>
                <a:ea typeface="FangSong" panose="02010609060101010101" pitchFamily="49" charset="-122"/>
              </a:rPr>
              <a:t>线程对立很少见，而且通常都是有害的，应当尽量避免。</a:t>
            </a:r>
          </a:p>
          <a:p>
            <a:r>
              <a:rPr lang="zh-CN" altLang="en-US" sz="2400" b="1" dirty="0">
                <a:latin typeface="FangSong" panose="02010609060101010101" pitchFamily="49" charset="-122"/>
                <a:ea typeface="FangSong" panose="02010609060101010101" pitchFamily="49" charset="-122"/>
              </a:rPr>
              <a:t>       一个线程对立的例子是</a:t>
            </a:r>
            <a:r>
              <a:rPr lang="en-US" altLang="zh-Hans" sz="2400" b="1" dirty="0">
                <a:latin typeface="FangSong" panose="02010609060101010101" pitchFamily="49" charset="-122"/>
                <a:ea typeface="FangSong" panose="02010609060101010101" pitchFamily="49" charset="-122"/>
              </a:rPr>
              <a:t>Thread</a:t>
            </a:r>
            <a:r>
              <a:rPr lang="zh-CN" altLang="en-US" sz="2400" b="1" dirty="0">
                <a:latin typeface="FangSong" panose="02010609060101010101" pitchFamily="49" charset="-122"/>
                <a:ea typeface="FangSong" panose="02010609060101010101" pitchFamily="49" charset="-122"/>
              </a:rPr>
              <a:t>类的</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中断的线程就是即将要执行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400" b="1" dirty="0">
                <a:latin typeface="FangSong" panose="02010609060101010101" pitchFamily="49" charset="-122"/>
                <a:ea typeface="FangSong" panose="02010609060101010101" pitchFamily="49" charset="-122"/>
              </a:rPr>
              <a:t>suspend()</a:t>
            </a:r>
            <a:r>
              <a:rPr lang="zh-CN" altLang="en-US" sz="2400" b="1" dirty="0">
                <a:latin typeface="FangSong" panose="02010609060101010101" pitchFamily="49" charset="-122"/>
                <a:ea typeface="FangSong" panose="02010609060101010101" pitchFamily="49" charset="-122"/>
              </a:rPr>
              <a:t>和</a:t>
            </a:r>
            <a:r>
              <a:rPr lang="en-US" altLang="zh-Hans" sz="2400" b="1" dirty="0">
                <a:latin typeface="FangSong" panose="02010609060101010101" pitchFamily="49" charset="-122"/>
                <a:ea typeface="FangSong" panose="02010609060101010101" pitchFamily="49" charset="-122"/>
              </a:rPr>
              <a:t>resume()</a:t>
            </a:r>
            <a:r>
              <a:rPr lang="zh-CN" altLang="en-US" sz="2400" b="1" dirty="0">
                <a:latin typeface="FangSong" panose="02010609060101010101" pitchFamily="49" charset="-122"/>
                <a:ea typeface="FangSong" panose="02010609060101010101" pitchFamily="49" charset="-122"/>
              </a:rPr>
              <a:t>方法已经被</a:t>
            </a:r>
            <a:r>
              <a:rPr lang="en-US" altLang="zh-Hans" sz="2400" b="1" dirty="0">
                <a:latin typeface="FangSong" panose="02010609060101010101" pitchFamily="49" charset="-122"/>
                <a:ea typeface="FangSong" panose="02010609060101010101" pitchFamily="49" charset="-122"/>
              </a:rPr>
              <a:t>JDK</a:t>
            </a:r>
            <a:r>
              <a:rPr lang="zh-CN" altLang="en-US" sz="2400" b="1" dirty="0">
                <a:latin typeface="FangSong" panose="02010609060101010101" pitchFamily="49" charset="-122"/>
                <a:ea typeface="FangSong" panose="02010609060101010101" pitchFamily="49" charset="-122"/>
              </a:rPr>
              <a:t>声明废弃了。常见的线程对立的操作还有</a:t>
            </a:r>
            <a:r>
              <a:rPr lang="en-US" altLang="zh-Hans" sz="2400" b="1" dirty="0" err="1">
                <a:latin typeface="FangSong" panose="02010609060101010101" pitchFamily="49" charset="-122"/>
                <a:ea typeface="FangSong" panose="02010609060101010101" pitchFamily="49" charset="-122"/>
              </a:rPr>
              <a:t>System.setIn</a:t>
            </a:r>
            <a:r>
              <a:rPr lang="en-US" altLang="zh-Hans" sz="2400" b="1" dirty="0">
                <a:latin typeface="FangSong" panose="02010609060101010101" pitchFamily="49" charset="-122"/>
                <a:ea typeface="FangSong" panose="02010609060101010101" pitchFamily="49" charset="-122"/>
              </a:rPr>
              <a:t>(),</a:t>
            </a:r>
            <a:r>
              <a:rPr lang="en-US" altLang="zh-Hans" sz="2400" b="1" dirty="0" err="1">
                <a:latin typeface="FangSong" panose="02010609060101010101" pitchFamily="49" charset="-122"/>
                <a:ea typeface="FangSong" panose="02010609060101010101" pitchFamily="49" charset="-122"/>
              </a:rPr>
              <a:t>System.setOut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和</a:t>
            </a:r>
            <a:r>
              <a:rPr lang="en-US" altLang="zh-Hans" sz="2400" b="1" dirty="0" err="1">
                <a:latin typeface="FangSong" panose="02010609060101010101" pitchFamily="49" charset="-122"/>
                <a:ea typeface="FangSong" panose="02010609060101010101" pitchFamily="49" charset="-122"/>
              </a:rPr>
              <a:t>System.runFinalizersOnExit</a:t>
            </a:r>
            <a:r>
              <a:rPr lang="en-US" altLang="zh-Han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等。</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r>
              <a:rPr lang="zh-CN" altLang="en-US" sz="24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如果存在竞态条件</a:t>
            </a:r>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race condition)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400" b="1" dirty="0">
                <a:solidFill>
                  <a:srgbClr val="FF0000"/>
                </a:solidFill>
                <a:latin typeface="FangSong" panose="02010609060101010101" pitchFamily="49" charset="-122"/>
                <a:ea typeface="FangSong" panose="02010609060101010101" pitchFamily="49" charset="-122"/>
              </a:rPr>
              <a:t>如何预防：</a:t>
            </a:r>
            <a:r>
              <a:rPr lang="zh-CN" altLang="en-US" sz="24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400" b="1" dirty="0">
                <a:latin typeface="FangSong" panose="02010609060101010101" pitchFamily="49" charset="-122"/>
                <a:ea typeface="FangSong" panose="02010609060101010101" pitchFamily="49" charset="-122"/>
              </a:rPr>
              <a:t>critical section</a:t>
            </a:r>
            <a:r>
              <a:rPr lang="zh-Hans" altLang="en-US"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临界区）。</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400" b="1" dirty="0">
                <a:solidFill>
                  <a:srgbClr val="FF0000"/>
                </a:solidFill>
                <a:latin typeface="FangSong" panose="02010609060101010101" pitchFamily="49" charset="-122"/>
                <a:ea typeface="FangSong" panose="02010609060101010101" pitchFamily="49" charset="-122"/>
              </a:rPr>
              <a:t>定义：</a:t>
            </a:r>
            <a:endParaRPr lang="en-US" altLang="zh-CN" sz="2400" b="1" dirty="0">
              <a:solidFill>
                <a:srgbClr val="FF0000"/>
              </a:solidFill>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①多个线程对于同一个变量、</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②同时地、</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③进行读</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写操作的现象并且</a:t>
            </a:r>
            <a:endParaRPr lang="en-US" altLang="zh-CN" sz="2400" b="1" dirty="0">
              <a:latin typeface="FangSong" panose="02010609060101010101" pitchFamily="49" charset="-122"/>
              <a:ea typeface="FangSong" panose="02010609060101010101" pitchFamily="49" charset="-122"/>
            </a:endParaRPr>
          </a:p>
          <a:p>
            <a:r>
              <a:rPr lang="zh-CN" altLang="en-US" sz="24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后果：</a:t>
            </a:r>
            <a:r>
              <a:rPr lang="zh-CN" altLang="en-US" sz="24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400" b="1" dirty="0">
                <a:solidFill>
                  <a:srgbClr val="FF0000"/>
                </a:solidFill>
                <a:latin typeface="FangSong" panose="02010609060101010101" pitchFamily="49" charset="-122"/>
                <a:ea typeface="FangSong" panose="02010609060101010101" pitchFamily="49" charset="-122"/>
              </a:rPr>
              <a:t>如何防止：</a:t>
            </a:r>
            <a:r>
              <a:rPr lang="zh-CN" altLang="en-US" sz="24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400" b="1" dirty="0" err="1">
                <a:latin typeface="FangSong" panose="02010609060101010101" pitchFamily="49" charset="-122"/>
                <a:ea typeface="FangSong" panose="02010609060101010101" pitchFamily="49" charset="-122"/>
              </a:rPr>
              <a:t>mutex</a:t>
            </a:r>
            <a:r>
              <a:rPr lang="zh-CN" altLang="en-US" sz="2400" b="1" dirty="0">
                <a:latin typeface="FangSong" panose="02010609060101010101" pitchFamily="49" charset="-122"/>
                <a:ea typeface="FangSong" panose="02010609060101010101" pitchFamily="49" charset="-122"/>
              </a:rPr>
              <a:t>（互斥量）和</a:t>
            </a:r>
            <a:r>
              <a:rPr lang="en-US" altLang="zh-CN" sz="2400" b="1" dirty="0">
                <a:latin typeface="FangSong" panose="02010609060101010101" pitchFamily="49" charset="-122"/>
                <a:ea typeface="FangSong" panose="02010609060101010101" pitchFamily="49" charset="-122"/>
              </a:rPr>
              <a:t>monitor</a:t>
            </a:r>
            <a:r>
              <a:rPr lang="zh-CN" altLang="en-US" sz="2400" b="1" dirty="0">
                <a:latin typeface="FangSong" panose="02010609060101010101" pitchFamily="49" charset="-122"/>
                <a:ea typeface="FangSong" panose="02010609060101010101" pitchFamily="49" charset="-122"/>
              </a:rPr>
              <a:t>（监视器），或者使用</a:t>
            </a:r>
            <a:r>
              <a:rPr lang="en-US" altLang="zh-CN" sz="2400" b="1" dirty="0">
                <a:latin typeface="FangSong" panose="02010609060101010101" pitchFamily="49" charset="-122"/>
                <a:ea typeface="FangSong" panose="02010609060101010101" pitchFamily="49" charset="-122"/>
              </a:rPr>
              <a:t>atomic</a:t>
            </a:r>
            <a:r>
              <a:rPr lang="zh-CN" altLang="en-US" sz="2400" b="1" dirty="0">
                <a:latin typeface="FangSong" panose="02010609060101010101" pitchFamily="49" charset="-122"/>
                <a:ea typeface="FangSong" panose="02010609060101010101" pitchFamily="49" charset="-122"/>
              </a:rPr>
              <a:t>变量。</a:t>
            </a:r>
            <a:endParaRPr lang="en-US" altLang="zh-CN" sz="24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00B050"/>
                </a:solidFill>
                <a:latin typeface="FangSong" panose="02010609060101010101" pitchFamily="49" charset="-122"/>
                <a:ea typeface="FangSong" panose="02010609060101010101" pitchFamily="49" charset="-122"/>
              </a:rPr>
              <a:t>    </a:t>
            </a:r>
            <a:r>
              <a:rPr lang="zh-CN" altLang="en-US" sz="2400" b="1" dirty="0">
                <a:solidFill>
                  <a:srgbClr val="00B050"/>
                </a:solidFill>
                <a:latin typeface="FangSong" panose="02010609060101010101" pitchFamily="49" charset="-122"/>
                <a:ea typeface="FangSong" panose="02010609060101010101" pitchFamily="49" charset="-122"/>
              </a:rPr>
              <a:t>相对于数据争用</a:t>
            </a:r>
            <a:r>
              <a:rPr lang="en-US" altLang="zh-CN" sz="2400" b="1" dirty="0">
                <a:solidFill>
                  <a:srgbClr val="00B050"/>
                </a:solidFill>
                <a:latin typeface="FangSong" panose="02010609060101010101" pitchFamily="49" charset="-122"/>
                <a:ea typeface="FangSong" panose="02010609060101010101" pitchFamily="49" charset="-122"/>
              </a:rPr>
              <a:t>(data race)</a:t>
            </a:r>
            <a:r>
              <a:rPr lang="zh-CN" altLang="en-US" sz="2400" b="1" dirty="0">
                <a:solidFill>
                  <a:srgbClr val="00B050"/>
                </a:solidFill>
                <a:latin typeface="FangSong" panose="02010609060101010101" pitchFamily="49" charset="-122"/>
                <a:ea typeface="FangSong" panose="02010609060101010101" pitchFamily="49" charset="-122"/>
              </a:rPr>
              <a:t>，竞态条件</a:t>
            </a:r>
            <a:r>
              <a:rPr lang="en-US" altLang="zh-CN" sz="2400" b="1" dirty="0">
                <a:solidFill>
                  <a:srgbClr val="00B050"/>
                </a:solidFill>
                <a:latin typeface="FangSong" panose="02010609060101010101" pitchFamily="49" charset="-122"/>
                <a:ea typeface="FangSong" panose="02010609060101010101" pitchFamily="49" charset="-122"/>
              </a:rPr>
              <a:t>(race condition)</a:t>
            </a:r>
            <a:r>
              <a:rPr lang="zh-CN" altLang="en-US" sz="24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4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400" b="1" dirty="0">
                <a:solidFill>
                  <a:srgbClr val="FF0000"/>
                </a:solidFill>
                <a:latin typeface="FangSong" panose="02010609060101010101" pitchFamily="49" charset="-122"/>
                <a:ea typeface="FangSong" panose="02010609060101010101" pitchFamily="49" charset="-122"/>
              </a:rPr>
              <a:t>注意：</a:t>
            </a:r>
            <a:endParaRPr lang="en-US" altLang="zh-Hans" sz="2400" b="1" dirty="0">
              <a:solidFill>
                <a:srgbClr val="FF0000"/>
              </a:solidFill>
              <a:latin typeface="FangSong" panose="02010609060101010101" pitchFamily="49" charset="-122"/>
              <a:ea typeface="FangSong" panose="02010609060101010101" pitchFamily="49" charset="-122"/>
            </a:endParaRPr>
          </a:p>
          <a:p>
            <a:r>
              <a:rPr lang="zh-CN" altLang="en-US" sz="24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4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endParaRPr lang="zh-CN" altLang="en-US" sz="2400" b="1" dirty="0">
              <a:solidFill>
                <a:srgbClr val="00B050"/>
              </a:solidFill>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865693"/>
            <a:ext cx="2309751"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unlock</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read</a:t>
            </a:r>
            <a:endParaRPr lang="zh-CN" altLang="en-US" sz="28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load</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use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assign</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000000"/>
                </a:solidFill>
                <a:latin typeface="FangSong" panose="02010609060101010101" pitchFamily="49" charset="-122"/>
                <a:ea typeface="FangSong" panose="02010609060101010101" pitchFamily="49" charset="-122"/>
              </a:rPr>
              <a:t>store</a:t>
            </a:r>
            <a:endParaRPr lang="zh-CN" altLang="en-US" sz="28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28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30A510F0-BDC1-BB4E-9F2A-403FB970E1BD}"/>
              </a:ext>
            </a:extLst>
          </p:cNvPr>
          <p:cNvPicPr>
            <a:picLocks noChangeAspect="1"/>
          </p:cNvPicPr>
          <p:nvPr/>
        </p:nvPicPr>
        <p:blipFill>
          <a:blip r:embed="rId3"/>
          <a:stretch>
            <a:fillRect/>
          </a:stretch>
        </p:blipFill>
        <p:spPr>
          <a:xfrm>
            <a:off x="519077" y="1359991"/>
            <a:ext cx="5670841" cy="2653954"/>
          </a:xfrm>
          <a:prstGeom prst="rect">
            <a:avLst/>
          </a:prstGeom>
        </p:spPr>
      </p:pic>
      <p:sp>
        <p:nvSpPr>
          <p:cNvPr id="9" name="TextBox 100">
            <a:extLst>
              <a:ext uri="{FF2B5EF4-FFF2-40B4-BE49-F238E27FC236}">
                <a16:creationId xmlns:a16="http://schemas.microsoft.com/office/drawing/2014/main" id="{274A71BF-79BA-C444-A58B-F61DE03793FE}"/>
              </a:ext>
            </a:extLst>
          </p:cNvPr>
          <p:cNvSpPr txBox="1"/>
          <p:nvPr/>
        </p:nvSpPr>
        <p:spPr>
          <a:xfrm>
            <a:off x="519077" y="4812506"/>
            <a:ext cx="11308745" cy="1477334"/>
          </a:xfrm>
          <a:prstGeom prst="rect">
            <a:avLst/>
          </a:prstGeom>
          <a:noFill/>
        </p:spPr>
        <p:txBody>
          <a:bodyPr wrap="square" lIns="91445" tIns="45723" rIns="91445" bIns="45723" rtlCol="0">
            <a:spAutoFit/>
          </a:bodyPr>
          <a:lstStyle/>
          <a:p>
            <a:pPr defTabSz="914083"/>
            <a:r>
              <a:rPr lang="en-US" altLang="zh-CN" b="1" dirty="0">
                <a:solidFill>
                  <a:srgbClr val="FF0000"/>
                </a:solidFill>
                <a:latin typeface="仿宋" panose="02010609060101010101" pitchFamily="49" charset="-122"/>
                <a:ea typeface="仿宋" panose="02010609060101010101" pitchFamily="49" charset="-122"/>
                <a:cs typeface="+mn-ea"/>
                <a:sym typeface="+mn-lt"/>
              </a:rPr>
              <a:t>Cache Miss </a:t>
            </a:r>
            <a:r>
              <a:rPr lang="zh-CN" altLang="en-US" b="1" dirty="0">
                <a:solidFill>
                  <a:srgbClr val="FF0000"/>
                </a:solidFill>
                <a:latin typeface="仿宋" panose="02010609060101010101" pitchFamily="49" charset="-122"/>
                <a:ea typeface="仿宋" panose="02010609060101010101" pitchFamily="49" charset="-122"/>
                <a:cs typeface="+mn-ea"/>
                <a:sym typeface="+mn-lt"/>
              </a:rPr>
              <a:t>与</a:t>
            </a:r>
            <a:r>
              <a:rPr lang="en-US" altLang="zh-CN" b="1" dirty="0">
                <a:solidFill>
                  <a:srgbClr val="FF0000"/>
                </a:solidFill>
                <a:latin typeface="仿宋" panose="02010609060101010101" pitchFamily="49" charset="-122"/>
                <a:ea typeface="仿宋" panose="02010609060101010101" pitchFamily="49" charset="-122"/>
                <a:cs typeface="+mn-ea"/>
                <a:sym typeface="+mn-lt"/>
              </a:rPr>
              <a:t>CPU stall</a:t>
            </a:r>
          </a:p>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如果发生了</a:t>
            </a:r>
            <a:r>
              <a:rPr lang="en-US" altLang="zh-CN" b="1" dirty="0">
                <a:solidFill>
                  <a:srgbClr val="06080A"/>
                </a:solidFill>
                <a:latin typeface="仿宋" panose="02010609060101010101" pitchFamily="49" charset="-122"/>
                <a:ea typeface="仿宋" panose="02010609060101010101" pitchFamily="49" charset="-122"/>
                <a:cs typeface="+mn-ea"/>
                <a:sym typeface="+mn-lt"/>
              </a:rPr>
              <a:t>Cache Miss</a:t>
            </a:r>
            <a:r>
              <a:rPr lang="zh-CN" altLang="en-US" b="1" dirty="0">
                <a:solidFill>
                  <a:srgbClr val="06080A"/>
                </a:solidFill>
                <a:latin typeface="仿宋" panose="02010609060101010101" pitchFamily="49" charset="-122"/>
                <a:ea typeface="仿宋" panose="02010609060101010101" pitchFamily="49" charset="-122"/>
                <a:cs typeface="+mn-ea"/>
                <a:sym typeface="+mn-lt"/>
              </a:rPr>
              <a:t>，就需要从</a:t>
            </a:r>
            <a:r>
              <a:rPr lang="en-US" altLang="zh-CN" b="1" dirty="0">
                <a:solidFill>
                  <a:srgbClr val="06080A"/>
                </a:solidFill>
                <a:latin typeface="仿宋" panose="02010609060101010101" pitchFamily="49" charset="-122"/>
                <a:ea typeface="仿宋" panose="02010609060101010101" pitchFamily="49" charset="-122"/>
                <a:cs typeface="+mn-ea"/>
                <a:sym typeface="+mn-lt"/>
              </a:rPr>
              <a:t>Memory</a:t>
            </a:r>
            <a:r>
              <a:rPr lang="zh-CN" altLang="en-US" b="1" dirty="0">
                <a:solidFill>
                  <a:srgbClr val="06080A"/>
                </a:solidFill>
                <a:latin typeface="仿宋" panose="02010609060101010101" pitchFamily="49" charset="-122"/>
                <a:ea typeface="仿宋" panose="02010609060101010101" pitchFamily="49" charset="-122"/>
                <a:cs typeface="+mn-ea"/>
                <a:sym typeface="+mn-lt"/>
              </a:rPr>
              <a:t>中取数据，这个取数据的过程中，</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可以执行几十上百条指令的，如果等待数据时什么也不做时间就浪费了。可以在这个时候提高</a:t>
            </a:r>
            <a:r>
              <a:rPr lang="en-US" altLang="zh-CN" b="1" dirty="0">
                <a:solidFill>
                  <a:srgbClr val="06080A"/>
                </a:solidFill>
                <a:latin typeface="仿宋" panose="02010609060101010101" pitchFamily="49" charset="-122"/>
                <a:ea typeface="仿宋" panose="02010609060101010101" pitchFamily="49" charset="-122"/>
                <a:cs typeface="+mn-ea"/>
                <a:sym typeface="+mn-lt"/>
              </a:rPr>
              <a:t>CPU</a:t>
            </a:r>
            <a:r>
              <a:rPr lang="zh-CN" altLang="en-US" b="1" dirty="0">
                <a:solidFill>
                  <a:srgbClr val="06080A"/>
                </a:solidFill>
                <a:latin typeface="仿宋" panose="02010609060101010101" pitchFamily="49" charset="-122"/>
                <a:ea typeface="仿宋" panose="02010609060101010101" pitchFamily="49" charset="-122"/>
                <a:cs typeface="+mn-ea"/>
                <a:sym typeface="+mn-lt"/>
              </a:rPr>
              <a:t>使用效率的有两种方法，一个是乱序执行（</a:t>
            </a:r>
            <a:r>
              <a:rPr lang="en-US" altLang="zh-CN" b="1" dirty="0">
                <a:solidFill>
                  <a:srgbClr val="06080A"/>
                </a:solidFill>
                <a:latin typeface="仿宋" panose="02010609060101010101" pitchFamily="49" charset="-122"/>
                <a:ea typeface="仿宋" panose="02010609060101010101" pitchFamily="49" charset="-122"/>
                <a:cs typeface="+mn-ea"/>
                <a:sym typeface="+mn-lt"/>
              </a:rPr>
              <a:t>out of order execution)</a:t>
            </a:r>
            <a:r>
              <a:rPr lang="zh-CN" altLang="en-US" b="1" dirty="0">
                <a:solidFill>
                  <a:srgbClr val="06080A"/>
                </a:solidFill>
                <a:latin typeface="仿宋" panose="02010609060101010101" pitchFamily="49" charset="-122"/>
                <a:ea typeface="仿宋" panose="02010609060101010101" pitchFamily="49" charset="-122"/>
                <a:cs typeface="+mn-ea"/>
                <a:sym typeface="+mn-lt"/>
              </a:rPr>
              <a:t>，即把当前线程中后面的、不依赖于当前指令执行结果的指令拿过来提前执行，另一个是超线程技术，即把另一个线程的指令拿过来执行。</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pic>
        <p:nvPicPr>
          <p:cNvPr id="7" name="图片 6">
            <a:extLst>
              <a:ext uri="{FF2B5EF4-FFF2-40B4-BE49-F238E27FC236}">
                <a16:creationId xmlns:a16="http://schemas.microsoft.com/office/drawing/2014/main" id="{4C31A955-57A8-C844-A351-F6B949EC4717}"/>
              </a:ext>
            </a:extLst>
          </p:cNvPr>
          <p:cNvPicPr>
            <a:picLocks noChangeAspect="1"/>
          </p:cNvPicPr>
          <p:nvPr/>
        </p:nvPicPr>
        <p:blipFill>
          <a:blip r:embed="rId4"/>
          <a:stretch>
            <a:fillRect/>
          </a:stretch>
        </p:blipFill>
        <p:spPr>
          <a:xfrm>
            <a:off x="6778609" y="1173824"/>
            <a:ext cx="4448362" cy="3026287"/>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7AC4242B-4DBE-A649-BD73-7AE27F01F37C}"/>
              </a:ext>
            </a:extLst>
          </p:cNvPr>
          <p:cNvPicPr>
            <a:picLocks noChangeAspect="1"/>
          </p:cNvPicPr>
          <p:nvPr/>
        </p:nvPicPr>
        <p:blipFill>
          <a:blip r:embed="rId4"/>
          <a:stretch>
            <a:fillRect/>
          </a:stretch>
        </p:blipFill>
        <p:spPr>
          <a:xfrm>
            <a:off x="0" y="1135159"/>
            <a:ext cx="12192000" cy="5604387"/>
          </a:xfrm>
          <a:prstGeom prst="rect">
            <a:avLst/>
          </a:prstGeom>
        </p:spPr>
      </p:pic>
    </p:spTree>
    <p:extLst>
      <p:ext uri="{BB962C8B-B14F-4D97-AF65-F5344CB8AC3E}">
        <p14:creationId xmlns:p14="http://schemas.microsoft.com/office/powerpoint/2010/main" val="4233223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the significance of 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823D3F6-12B4-FB46-9B87-55B114A084DF}"/>
              </a:ext>
            </a:extLst>
          </p:cNvPr>
          <p:cNvPicPr>
            <a:picLocks noChangeAspect="1"/>
          </p:cNvPicPr>
          <p:nvPr/>
        </p:nvPicPr>
        <p:blipFill>
          <a:blip r:embed="rId3"/>
          <a:stretch>
            <a:fillRect/>
          </a:stretch>
        </p:blipFill>
        <p:spPr>
          <a:xfrm>
            <a:off x="265176" y="2095771"/>
            <a:ext cx="2334182" cy="2334182"/>
          </a:xfrm>
          <a:prstGeom prst="rect">
            <a:avLst/>
          </a:prstGeom>
        </p:spPr>
      </p:pic>
      <p:pic>
        <p:nvPicPr>
          <p:cNvPr id="7" name="图片 6">
            <a:extLst>
              <a:ext uri="{FF2B5EF4-FFF2-40B4-BE49-F238E27FC236}">
                <a16:creationId xmlns:a16="http://schemas.microsoft.com/office/drawing/2014/main" id="{8FCC2DA6-001A-5242-B66B-24452FFFA776}"/>
              </a:ext>
            </a:extLst>
          </p:cNvPr>
          <p:cNvPicPr>
            <a:picLocks noChangeAspect="1"/>
          </p:cNvPicPr>
          <p:nvPr/>
        </p:nvPicPr>
        <p:blipFill>
          <a:blip r:embed="rId4"/>
          <a:stretch>
            <a:fillRect/>
          </a:stretch>
        </p:blipFill>
        <p:spPr>
          <a:xfrm>
            <a:off x="3878012" y="4576967"/>
            <a:ext cx="2146659" cy="1972882"/>
          </a:xfrm>
          <a:prstGeom prst="rect">
            <a:avLst/>
          </a:prstGeom>
        </p:spPr>
      </p:pic>
      <p:sp>
        <p:nvSpPr>
          <p:cNvPr id="8" name="TextBox 100">
            <a:extLst>
              <a:ext uri="{FF2B5EF4-FFF2-40B4-BE49-F238E27FC236}">
                <a16:creationId xmlns:a16="http://schemas.microsoft.com/office/drawing/2014/main" id="{7710D56C-40FC-F94D-8356-7751D9AF7723}"/>
              </a:ext>
            </a:extLst>
          </p:cNvPr>
          <p:cNvSpPr txBox="1"/>
          <p:nvPr/>
        </p:nvSpPr>
        <p:spPr>
          <a:xfrm>
            <a:off x="1152543" y="1549949"/>
            <a:ext cx="10732395" cy="400116"/>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程序运行时对内存的访问呈现局部性（</a:t>
            </a:r>
            <a:r>
              <a:rPr lang="id-ID" sz="2000" b="1" dirty="0" err="1">
                <a:solidFill>
                  <a:srgbClr val="FF0000"/>
                </a:solidFill>
                <a:latin typeface="仿宋" panose="02010609060101010101" pitchFamily="49" charset="-122"/>
                <a:ea typeface="仿宋" panose="02010609060101010101" pitchFamily="49" charset="-122"/>
                <a:cs typeface="+mn-ea"/>
                <a:sym typeface="+mn-lt"/>
              </a:rPr>
              <a:t>Locality</a:t>
            </a:r>
            <a:r>
              <a:rPr lang="id-ID"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特征</a:t>
            </a:r>
            <a:r>
              <a:rPr lang="en-US" altLang="zh-CN" sz="2000" b="1" dirty="0">
                <a:solidFill>
                  <a:srgbClr val="FF0000"/>
                </a:solidFill>
                <a:latin typeface="仿宋" panose="02010609060101010101" pitchFamily="49" charset="-122"/>
                <a:ea typeface="仿宋" panose="02010609060101010101" pitchFamily="49" charset="-122"/>
                <a:cs typeface="+mn-ea"/>
              </a:rPr>
              <a:t>(Cache hit</a:t>
            </a:r>
            <a:r>
              <a:rPr lang="zh-CN" altLang="en-US" sz="2000" b="1" dirty="0">
                <a:solidFill>
                  <a:srgbClr val="FF0000"/>
                </a:solidFill>
                <a:latin typeface="仿宋" panose="02010609060101010101" pitchFamily="49" charset="-122"/>
                <a:ea typeface="仿宋" panose="02010609060101010101" pitchFamily="49" charset="-122"/>
                <a:cs typeface="+mn-ea"/>
              </a:rPr>
              <a:t>次数的影响因素</a:t>
            </a:r>
            <a:r>
              <a:rPr lang="en-US" altLang="zh-CN" sz="2000" b="1" dirty="0">
                <a:solidFill>
                  <a:srgbClr val="FF0000"/>
                </a:solidFill>
                <a:latin typeface="仿宋" panose="02010609060101010101" pitchFamily="49" charset="-122"/>
                <a:ea typeface="仿宋" panose="02010609060101010101" pitchFamily="49" charset="-122"/>
                <a:cs typeface="+mn-ea"/>
              </a:rPr>
              <a:t>)</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9" name="TextBox 100">
            <a:extLst>
              <a:ext uri="{FF2B5EF4-FFF2-40B4-BE49-F238E27FC236}">
                <a16:creationId xmlns:a16="http://schemas.microsoft.com/office/drawing/2014/main" id="{0C58428D-8392-CA4C-9DE5-54AFFEE6F628}"/>
              </a:ext>
            </a:extLst>
          </p:cNvPr>
          <p:cNvSpPr txBox="1"/>
          <p:nvPr/>
        </p:nvSpPr>
        <p:spPr>
          <a:xfrm>
            <a:off x="2369531" y="2476881"/>
            <a:ext cx="6964474"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时间局部性（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Temporal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latin typeface="仿宋" panose="02010609060101010101" pitchFamily="49" charset="-122"/>
                <a:ea typeface="仿宋" panose="02010609060101010101" pitchFamily="49" charset="-122"/>
                <a:cs typeface="+mn-ea"/>
                <a:sym typeface="+mn-lt"/>
              </a:rPr>
              <a:t>即程序会在一个比较短的时间窗口内频繁访问同一个内存地址。</a:t>
            </a:r>
          </a:p>
        </p:txBody>
      </p:sp>
      <p:sp>
        <p:nvSpPr>
          <p:cNvPr id="10" name="TextBox 100">
            <a:extLst>
              <a:ext uri="{FF2B5EF4-FFF2-40B4-BE49-F238E27FC236}">
                <a16:creationId xmlns:a16="http://schemas.microsoft.com/office/drawing/2014/main" id="{6C61AF62-3C07-484F-85D4-B4B5E91B795F}"/>
              </a:ext>
            </a:extLst>
          </p:cNvPr>
          <p:cNvSpPr txBox="1"/>
          <p:nvPr/>
        </p:nvSpPr>
        <p:spPr>
          <a:xfrm>
            <a:off x="5585702" y="4429953"/>
            <a:ext cx="5921829" cy="646337"/>
          </a:xfrm>
          <a:prstGeom prst="rect">
            <a:avLst/>
          </a:prstGeom>
          <a:noFill/>
        </p:spPr>
        <p:txBody>
          <a:bodyPr wrap="square" lIns="91445" tIns="45723" rIns="91445" bIns="45723" rtlCol="0">
            <a:spAutoFit/>
          </a:bodyPr>
          <a:lstStyle/>
          <a:p>
            <a:pPr defTabSz="914083"/>
            <a:r>
              <a:rPr lang="zh-CN" altLang="en-US" b="1" dirty="0">
                <a:solidFill>
                  <a:srgbClr val="06080A"/>
                </a:solidFill>
                <a:latin typeface="仿宋" panose="02010609060101010101" pitchFamily="49" charset="-122"/>
                <a:ea typeface="仿宋" panose="02010609060101010101" pitchFamily="49" charset="-122"/>
                <a:cs typeface="+mn-ea"/>
                <a:sym typeface="+mn-lt"/>
              </a:rPr>
              <a:t>空间局部性（</a:t>
            </a:r>
            <a:r>
              <a:rPr lang="en-US" altLang="zh-CN" b="1" dirty="0">
                <a:solidFill>
                  <a:srgbClr val="06080A"/>
                </a:solidFill>
                <a:latin typeface="仿宋" panose="02010609060101010101" pitchFamily="49" charset="-122"/>
                <a:ea typeface="仿宋" panose="02010609060101010101" pitchFamily="49" charset="-122"/>
                <a:cs typeface="+mn-ea"/>
                <a:sym typeface="+mn-lt"/>
              </a:rPr>
              <a:t>Spatial Locality</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zh-CN" altLang="en-US" b="1" i="1" u="sng" dirty="0">
                <a:solidFill>
                  <a:srgbClr val="00B050"/>
                </a:solidFill>
              </a:rPr>
              <a:t>即程序会倾向于访问一组数据或者一个数据相邻的数据。</a:t>
            </a:r>
            <a:endParaRPr lang="zh-CN" altLang="en-US" b="1" i="1" u="sng"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32276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5488504" cy="1569660"/>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并发编程中的三个概念：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原子性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有序性</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B18749E-8C9C-7742-B783-FE545BD4402A}"/>
              </a:ext>
            </a:extLst>
          </p:cNvPr>
          <p:cNvPicPr>
            <a:picLocks noChangeAspect="1"/>
          </p:cNvPicPr>
          <p:nvPr/>
        </p:nvPicPr>
        <p:blipFill>
          <a:blip r:embed="rId3"/>
          <a:stretch>
            <a:fillRect/>
          </a:stretch>
        </p:blipFill>
        <p:spPr>
          <a:xfrm>
            <a:off x="2372360" y="1846580"/>
            <a:ext cx="6971960" cy="4569460"/>
          </a:xfrm>
          <a:prstGeom prst="rect">
            <a:avLst/>
          </a:prstGeom>
        </p:spPr>
      </p:pic>
      <p:pic>
        <p:nvPicPr>
          <p:cNvPr id="5" name="图片 4">
            <a:extLst>
              <a:ext uri="{FF2B5EF4-FFF2-40B4-BE49-F238E27FC236}">
                <a16:creationId xmlns:a16="http://schemas.microsoft.com/office/drawing/2014/main" id="{6A36B7F3-90CC-254B-A761-3D90635ED8F0}"/>
              </a:ext>
            </a:extLst>
          </p:cNvPr>
          <p:cNvPicPr>
            <a:picLocks noChangeAspect="1"/>
          </p:cNvPicPr>
          <p:nvPr/>
        </p:nvPicPr>
        <p:blipFill>
          <a:blip r:embed="rId4"/>
          <a:stretch>
            <a:fillRect/>
          </a:stretch>
        </p:blipFill>
        <p:spPr>
          <a:xfrm>
            <a:off x="9344320" y="1846580"/>
            <a:ext cx="1905000" cy="1905000"/>
          </a:xfrm>
          <a:prstGeom prst="rect">
            <a:avLst/>
          </a:prstGeom>
        </p:spPr>
      </p:pic>
      <p:pic>
        <p:nvPicPr>
          <p:cNvPr id="7" name="图片 6">
            <a:extLst>
              <a:ext uri="{FF2B5EF4-FFF2-40B4-BE49-F238E27FC236}">
                <a16:creationId xmlns:a16="http://schemas.microsoft.com/office/drawing/2014/main" id="{953E2F91-BA6D-414C-8D63-9B70BED9AD38}"/>
              </a:ext>
            </a:extLst>
          </p:cNvPr>
          <p:cNvPicPr>
            <a:picLocks noChangeAspect="1"/>
          </p:cNvPicPr>
          <p:nvPr/>
        </p:nvPicPr>
        <p:blipFill>
          <a:blip r:embed="rId5"/>
          <a:stretch>
            <a:fillRect/>
          </a:stretch>
        </p:blipFill>
        <p:spPr>
          <a:xfrm>
            <a:off x="3898900" y="2964572"/>
            <a:ext cx="8062274" cy="3552190"/>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775136" y="1287545"/>
            <a:ext cx="10990144" cy="4893647"/>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内存模型具备一些先天的“有序性”，即不需要通过任何手段就能够得到保证的有序性，这个通常也称为 </a:t>
            </a:r>
            <a:r>
              <a:rPr lang="en-US" altLang="zh-Hans" sz="2400" b="1" dirty="0">
                <a:latin typeface="仿宋" panose="02010609060101010101" pitchFamily="49" charset="-122"/>
                <a:ea typeface="仿宋" panose="02010609060101010101" pitchFamily="49" charset="-122"/>
                <a:cs typeface="+mn-ea"/>
                <a:sym typeface="+mn-lt"/>
              </a:rPr>
              <a:t>happens-before </a:t>
            </a:r>
            <a:r>
              <a:rPr lang="zh-CN" altLang="en-US" sz="2400" b="1" dirty="0">
                <a:latin typeface="仿宋" panose="02010609060101010101" pitchFamily="49" charset="-122"/>
                <a:ea typeface="仿宋" panose="02010609060101010101" pitchFamily="49" charset="-122"/>
                <a:cs typeface="+mn-ea"/>
                <a:sym typeface="+mn-lt"/>
              </a:rPr>
              <a:t>原则。如果两个操作的执行次序无法从</a:t>
            </a:r>
            <a:r>
              <a:rPr lang="en-US" altLang="zh-Hans" sz="2400" b="1" dirty="0">
                <a:latin typeface="仿宋" panose="02010609060101010101" pitchFamily="49" charset="-122"/>
                <a:ea typeface="仿宋" panose="02010609060101010101" pitchFamily="49" charset="-122"/>
                <a:cs typeface="+mn-ea"/>
                <a:sym typeface="+mn-lt"/>
              </a:rPr>
              <a:t>happens-before</a:t>
            </a:r>
            <a:r>
              <a:rPr lang="zh-CN" altLang="en-US" sz="2400" b="1" dirty="0">
                <a:latin typeface="仿宋" panose="02010609060101010101" pitchFamily="49" charset="-122"/>
                <a:ea typeface="仿宋" panose="02010609060101010101" pitchFamily="49" charset="-122"/>
                <a:cs typeface="+mn-ea"/>
                <a:sym typeface="+mn-lt"/>
              </a:rPr>
              <a:t>原则推导出来，那么它们就不能保证它们的有序性，虚拟机可以随意地对它们进行重排序。</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关键字的两层语义</a:t>
            </a: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一旦一个共享变量（类的成员变量、类的静态成员变量）被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volatile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修饰之后，那么就具备了两层语义：</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）保证了不同线程对这个变量进行操作时的可见性，即一个线程修改了某个变量的值，这新值对其他线程来说是立即可见的。</a:t>
            </a:r>
          </a:p>
          <a:p>
            <a:endParaRPr lang="zh-CN" altLang="en-US"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）禁止进行指令重排序。</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180659313"/>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volatil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52AAF8C5-B903-3347-AE5F-AFCF2B0E6580}"/>
              </a:ext>
            </a:extLst>
          </p:cNvPr>
          <p:cNvPicPr>
            <a:picLocks noChangeAspect="1"/>
          </p:cNvPicPr>
          <p:nvPr/>
        </p:nvPicPr>
        <p:blipFill>
          <a:blip r:embed="rId3"/>
          <a:stretch>
            <a:fillRect/>
          </a:stretch>
        </p:blipFill>
        <p:spPr>
          <a:xfrm>
            <a:off x="775136" y="1428750"/>
            <a:ext cx="3991209" cy="3204210"/>
          </a:xfrm>
          <a:prstGeom prst="rect">
            <a:avLst/>
          </a:prstGeom>
        </p:spPr>
      </p:pic>
      <p:pic>
        <p:nvPicPr>
          <p:cNvPr id="7" name="图片 6">
            <a:extLst>
              <a:ext uri="{FF2B5EF4-FFF2-40B4-BE49-F238E27FC236}">
                <a16:creationId xmlns:a16="http://schemas.microsoft.com/office/drawing/2014/main" id="{F0EB85D0-B453-5049-9809-D81441056FFD}"/>
              </a:ext>
            </a:extLst>
          </p:cNvPr>
          <p:cNvPicPr>
            <a:picLocks noChangeAspect="1"/>
          </p:cNvPicPr>
          <p:nvPr/>
        </p:nvPicPr>
        <p:blipFill>
          <a:blip r:embed="rId4"/>
          <a:stretch>
            <a:fillRect/>
          </a:stretch>
        </p:blipFill>
        <p:spPr>
          <a:xfrm>
            <a:off x="4766345" y="1428750"/>
            <a:ext cx="1905000" cy="1905000"/>
          </a:xfrm>
          <a:prstGeom prst="rect">
            <a:avLst/>
          </a:prstGeom>
        </p:spPr>
      </p:pic>
      <p:sp>
        <p:nvSpPr>
          <p:cNvPr id="8" name="TextBox 50">
            <a:extLst>
              <a:ext uri="{FF2B5EF4-FFF2-40B4-BE49-F238E27FC236}">
                <a16:creationId xmlns:a16="http://schemas.microsoft.com/office/drawing/2014/main" id="{1B86B398-061C-4144-9191-5E4915918F8B}"/>
              </a:ext>
            </a:extLst>
          </p:cNvPr>
          <p:cNvSpPr txBox="1"/>
          <p:nvPr/>
        </p:nvSpPr>
        <p:spPr>
          <a:xfrm>
            <a:off x="6518741" y="1721198"/>
            <a:ext cx="5562600" cy="4524315"/>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第一：使用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关键字会强制将修改的值立即写入主存；</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第二：使用</a:t>
            </a:r>
            <a:r>
              <a:rPr lang="en-US" altLang="zh-Hans" sz="2400" b="1" dirty="0">
                <a:latin typeface="仿宋" panose="02010609060101010101" pitchFamily="49" charset="-122"/>
                <a:ea typeface="仿宋" panose="02010609060101010101" pitchFamily="49" charset="-122"/>
                <a:cs typeface="+mn-ea"/>
                <a:sym typeface="+mn-lt"/>
              </a:rPr>
              <a:t>volatile</a:t>
            </a:r>
            <a:r>
              <a:rPr lang="zh-CN" altLang="en-US" sz="2400" b="1" dirty="0">
                <a:latin typeface="仿宋" panose="02010609060101010101" pitchFamily="49" charset="-122"/>
                <a:ea typeface="仿宋" panose="02010609060101010101" pitchFamily="49" charset="-122"/>
                <a:cs typeface="+mn-ea"/>
                <a:sym typeface="+mn-lt"/>
              </a:rPr>
              <a:t>关键字的话，当线程</a:t>
            </a:r>
            <a:r>
              <a:rPr lang="en-US" altLang="zh-CN" sz="2400" b="1" dirty="0">
                <a:latin typeface="仿宋" panose="02010609060101010101" pitchFamily="49" charset="-122"/>
                <a:ea typeface="仿宋" panose="02010609060101010101" pitchFamily="49" charset="-122"/>
                <a:cs typeface="+mn-ea"/>
                <a:sym typeface="+mn-lt"/>
              </a:rPr>
              <a:t>2</a:t>
            </a:r>
            <a:r>
              <a:rPr lang="zh-CN" altLang="en-US" sz="2400" b="1" dirty="0">
                <a:latin typeface="仿宋" panose="02010609060101010101" pitchFamily="49" charset="-122"/>
                <a:ea typeface="仿宋" panose="02010609060101010101" pitchFamily="49" charset="-122"/>
                <a:cs typeface="+mn-ea"/>
                <a:sym typeface="+mn-lt"/>
              </a:rPr>
              <a:t>进行修改时，会导致线程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的缓存行无效（反映到硬件层的话，就是</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的</a:t>
            </a:r>
            <a:r>
              <a:rPr lang="en-US" altLang="zh-Hans" sz="2400" b="1" dirty="0">
                <a:latin typeface="仿宋" panose="02010609060101010101" pitchFamily="49" charset="-122"/>
                <a:ea typeface="仿宋" panose="02010609060101010101" pitchFamily="49" charset="-122"/>
                <a:cs typeface="+mn-ea"/>
                <a:sym typeface="+mn-lt"/>
              </a:rPr>
              <a:t>L1</a:t>
            </a:r>
            <a:r>
              <a:rPr lang="zh-CN" altLang="en-US" sz="2400" b="1" dirty="0">
                <a:latin typeface="仿宋" panose="02010609060101010101" pitchFamily="49" charset="-122"/>
                <a:ea typeface="仿宋" panose="02010609060101010101" pitchFamily="49" charset="-122"/>
                <a:cs typeface="+mn-ea"/>
                <a:sym typeface="+mn-lt"/>
              </a:rPr>
              <a:t>或者</a:t>
            </a:r>
            <a:r>
              <a:rPr lang="en-US" altLang="zh-Hans" sz="2400" b="1" dirty="0">
                <a:latin typeface="仿宋" panose="02010609060101010101" pitchFamily="49" charset="-122"/>
                <a:ea typeface="仿宋" panose="02010609060101010101" pitchFamily="49" charset="-122"/>
                <a:cs typeface="+mn-ea"/>
                <a:sym typeface="+mn-lt"/>
              </a:rPr>
              <a:t>L2</a:t>
            </a:r>
            <a:r>
              <a:rPr lang="zh-CN" altLang="en-US" sz="2400" b="1" dirty="0">
                <a:latin typeface="仿宋" panose="02010609060101010101" pitchFamily="49" charset="-122"/>
                <a:ea typeface="仿宋" panose="02010609060101010101" pitchFamily="49" charset="-122"/>
                <a:cs typeface="+mn-ea"/>
                <a:sym typeface="+mn-lt"/>
              </a:rPr>
              <a:t>缓存中对应的缓存行无效）；</a:t>
            </a:r>
          </a:p>
          <a:p>
            <a:endParaRPr lang="zh-CN" altLang="en-US" sz="2400" b="1" dirty="0">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第三：由于线程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的工作内存中缓存变量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的缓存行无效，所以线程</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再次读取变量</a:t>
            </a:r>
            <a:r>
              <a:rPr lang="en-US" altLang="zh-Hans" sz="2400" b="1" dirty="0">
                <a:latin typeface="仿宋" panose="02010609060101010101" pitchFamily="49" charset="-122"/>
                <a:ea typeface="仿宋" panose="02010609060101010101" pitchFamily="49" charset="-122"/>
                <a:cs typeface="+mn-ea"/>
                <a:sym typeface="+mn-lt"/>
              </a:rPr>
              <a:t>stop</a:t>
            </a:r>
            <a:r>
              <a:rPr lang="zh-CN" altLang="en-US" sz="2400" b="1" dirty="0">
                <a:latin typeface="仿宋" panose="02010609060101010101" pitchFamily="49" charset="-122"/>
                <a:ea typeface="仿宋" panose="02010609060101010101" pitchFamily="49" charset="-122"/>
                <a:cs typeface="+mn-ea"/>
                <a:sym typeface="+mn-lt"/>
              </a:rPr>
              <a:t>的值时会去主存读取。</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8953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BB95A35-5C69-F047-BCF2-C462DF9BAC31}"/>
              </a:ext>
            </a:extLst>
          </p:cNvPr>
          <p:cNvPicPr>
            <a:picLocks noChangeAspect="1"/>
          </p:cNvPicPr>
          <p:nvPr/>
        </p:nvPicPr>
        <p:blipFill>
          <a:blip r:embed="rId3"/>
          <a:stretch>
            <a:fillRect/>
          </a:stretch>
        </p:blipFill>
        <p:spPr>
          <a:xfrm>
            <a:off x="775136" y="1078972"/>
            <a:ext cx="10630494" cy="5491887"/>
          </a:xfrm>
          <a:prstGeom prst="rect">
            <a:avLst/>
          </a:prstGeom>
        </p:spPr>
      </p:pic>
    </p:spTree>
    <p:extLst>
      <p:ext uri="{BB962C8B-B14F-4D97-AF65-F5344CB8AC3E}">
        <p14:creationId xmlns:p14="http://schemas.microsoft.com/office/powerpoint/2010/main" val="301729723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实现原理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在</a:t>
            </a:r>
            <a:r>
              <a:rPr lang="en-US" altLang="zh-CN" sz="2000" b="1" dirty="0" err="1">
                <a:latin typeface="FangSong" panose="02010609060101010101" pitchFamily="49" charset="-122"/>
                <a:ea typeface="FangSong" panose="02010609060101010101" pitchFamily="49" charset="-122"/>
              </a:rPr>
              <a:t>DoubleCheck</a:t>
            </a:r>
            <a:r>
              <a:rPr lang="zh-CN" altLang="en-US" sz="2000" b="1" dirty="0">
                <a:latin typeface="FangSong" panose="02010609060101010101" pitchFamily="49" charset="-122"/>
                <a:ea typeface="FangSong" panose="02010609060101010101" pitchFamily="49" charset="-122"/>
              </a:rPr>
              <a:t>的汇编代码中我们看到加了</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关键字后汇编代码中多了一行</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指令，那么这个指令代表什么意思呢？</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指令有两个功能：</a:t>
            </a:r>
          </a:p>
          <a:p>
            <a:r>
              <a:rPr lang="zh-CN" altLang="en-US" sz="2000" b="1" dirty="0">
                <a:latin typeface="FangSong" panose="02010609060101010101" pitchFamily="49" charset="-122"/>
                <a:ea typeface="FangSong" panose="02010609060101010101" pitchFamily="49" charset="-122"/>
              </a:rPr>
              <a:t>对</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会让其他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高速缓存中的缓存行失效，其他</a:t>
            </a:r>
            <a:r>
              <a:rPr lang="en-US" altLang="zh-CN" sz="2000" b="1" dirty="0">
                <a:latin typeface="FangSong" panose="02010609060101010101" pitchFamily="49" charset="-122"/>
                <a:ea typeface="FangSong" panose="02010609060101010101" pitchFamily="49" charset="-122"/>
              </a:rPr>
              <a:t>CPU</a:t>
            </a:r>
            <a:r>
              <a:rPr lang="zh-CN" altLang="en-US" sz="2000" b="1" dirty="0">
                <a:latin typeface="FangSong" panose="02010609060101010101" pitchFamily="49" charset="-122"/>
                <a:ea typeface="FangSong" panose="02010609060101010101" pitchFamily="49" charset="-122"/>
              </a:rPr>
              <a:t>读取时必须要从主内存加载最新数据。</a:t>
            </a:r>
          </a:p>
          <a:p>
            <a:r>
              <a:rPr lang="zh-CN" altLang="en-US" sz="2000" b="1" dirty="0">
                <a:latin typeface="FangSong" panose="02010609060101010101" pitchFamily="49" charset="-122"/>
                <a:ea typeface="FangSong" panose="02010609060101010101" pitchFamily="49" charset="-122"/>
              </a:rPr>
              <a:t>简单来说就是</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指令可以实现缓存一致性。通过</a:t>
            </a:r>
            <a:r>
              <a:rPr lang="en-US" altLang="zh-CN" sz="2000" b="1" dirty="0">
                <a:latin typeface="FangSong" panose="02010609060101010101" pitchFamily="49" charset="-122"/>
                <a:ea typeface="FangSong" panose="02010609060101010101" pitchFamily="49" charset="-122"/>
              </a:rPr>
              <a:t>lock</a:t>
            </a:r>
            <a:r>
              <a:rPr lang="zh-CN" altLang="en-US" sz="2000" b="1" dirty="0">
                <a:latin typeface="FangSong" panose="02010609060101010101" pitchFamily="49" charset="-122"/>
                <a:ea typeface="FangSong" panose="02010609060101010101" pitchFamily="49" charset="-122"/>
              </a:rPr>
              <a:t>指令的这两个功能，我们就可以很简单的理解当共享变量</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修饰后，每次更新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的值都会导致缓存行的数据强制刷新最新值到主内存，</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000" b="1" dirty="0">
                <a:latin typeface="FangSong" panose="02010609060101010101" pitchFamily="49" charset="-122"/>
                <a:ea typeface="FangSong" panose="02010609060101010101" pitchFamily="49" charset="-122"/>
              </a:rPr>
              <a:t>flag</a:t>
            </a:r>
            <a:r>
              <a:rPr lang="zh-CN" altLang="en-US" sz="2000" b="1" dirty="0">
                <a:latin typeface="FangSong" panose="02010609060101010101" pitchFamily="49" charset="-122"/>
                <a:ea typeface="FangSong" panose="02010609060101010101" pitchFamily="49" charset="-122"/>
              </a:rPr>
              <a:t>的值。这样就实现了共享变量的可见性以及有序性。</a:t>
            </a:r>
            <a:endParaRPr lang="en-US" altLang="zh-CN" sz="20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17878765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rPr>
              <a:t>使用</a:t>
            </a:r>
            <a:r>
              <a:rPr lang="en-US" altLang="zh-CN" sz="2800" b="1" dirty="0">
                <a:solidFill>
                  <a:srgbClr val="7030A0"/>
                </a:solidFill>
                <a:latin typeface="仿宋" panose="02010609060101010101" pitchFamily="49" charset="-122"/>
                <a:ea typeface="仿宋" panose="02010609060101010101" pitchFamily="49" charset="-122"/>
                <a:cs typeface="+mn-ea"/>
              </a:rPr>
              <a:t>volatile</a:t>
            </a:r>
            <a:r>
              <a:rPr lang="zh-CN" altLang="en-US" sz="2800" b="1" dirty="0">
                <a:solidFill>
                  <a:srgbClr val="7030A0"/>
                </a:solidFill>
                <a:latin typeface="仿宋" panose="02010609060101010101" pitchFamily="49" charset="-122"/>
                <a:ea typeface="仿宋" panose="02010609060101010101" pitchFamily="49" charset="-122"/>
                <a:cs typeface="+mn-ea"/>
              </a:rPr>
              <a:t>关键字的场景</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387568" y="1562758"/>
            <a:ext cx="11487142" cy="3170099"/>
          </a:xfrm>
          <a:prstGeom prst="rect">
            <a:avLst/>
          </a:prstGeom>
          <a:noFill/>
        </p:spPr>
        <p:txBody>
          <a:bodyPr wrap="square" rtlCol="0">
            <a:spAutoFit/>
          </a:bodyPr>
          <a:lstStyle/>
          <a:p>
            <a:r>
              <a:rPr lang="en-US" altLang="zh-CN" sz="2000" b="1" dirty="0">
                <a:latin typeface="FangSong" panose="02010609060101010101" pitchFamily="49" charset="-122"/>
                <a:ea typeface="FangSong" panose="02010609060101010101" pitchFamily="49" charset="-122"/>
              </a:rPr>
              <a:t>    synchronized</a:t>
            </a:r>
            <a:r>
              <a:rPr lang="zh-CN" altLang="en-US" sz="2000" b="1" dirty="0">
                <a:latin typeface="FangSong" panose="02010609060101010101" pitchFamily="49" charset="-122"/>
                <a:ea typeface="FangSong" panose="02010609060101010101" pitchFamily="49" charset="-122"/>
              </a:rPr>
              <a:t>关键字是防止多个线程同时执行一段代码，那么就会很影响程序执行效率，而</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关键字在某些情况下性能要优于</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，但是要注意</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关键字是无法替代</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关键字的，因为</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关键字无法保证操作的原子性。通常来说，使用</a:t>
            </a:r>
            <a:r>
              <a:rPr lang="en-US" altLang="zh-CN" sz="2000" b="1" dirty="0">
                <a:latin typeface="FangSong" panose="02010609060101010101" pitchFamily="49" charset="-122"/>
                <a:ea typeface="FangSong" panose="02010609060101010101" pitchFamily="49" charset="-122"/>
              </a:rPr>
              <a:t>volatile</a:t>
            </a:r>
            <a:r>
              <a:rPr lang="zh-CN" altLang="en-US" sz="2000" b="1" dirty="0">
                <a:latin typeface="FangSong" panose="02010609060101010101" pitchFamily="49" charset="-122"/>
                <a:ea typeface="FangSong" panose="02010609060101010101" pitchFamily="49" charset="-122"/>
              </a:rPr>
              <a:t>必须</a:t>
            </a:r>
            <a:endParaRPr lang="en-US" altLang="zh-CN" sz="2000" b="1" dirty="0">
              <a:latin typeface="FangSong" panose="02010609060101010101" pitchFamily="49" charset="-122"/>
              <a:ea typeface="FangSong" panose="02010609060101010101" pitchFamily="49" charset="-122"/>
            </a:endParaRPr>
          </a:p>
          <a:p>
            <a:endParaRPr lang="en-US" altLang="zh-CN" sz="2000" b="1" dirty="0">
              <a:latin typeface="FangSong" panose="02010609060101010101" pitchFamily="49" charset="-122"/>
              <a:ea typeface="FangSong" panose="02010609060101010101" pitchFamily="49" charset="-122"/>
            </a:endParaRPr>
          </a:p>
          <a:p>
            <a:r>
              <a:rPr lang="zh-CN" altLang="en-US" sz="2000" b="1" dirty="0">
                <a:solidFill>
                  <a:srgbClr val="FF0000"/>
                </a:solidFill>
                <a:latin typeface="FangSong" panose="02010609060101010101" pitchFamily="49" charset="-122"/>
                <a:ea typeface="FangSong" panose="02010609060101010101" pitchFamily="49" charset="-122"/>
              </a:rPr>
              <a:t>具备以下</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个条件：</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1</a:t>
            </a:r>
            <a:r>
              <a:rPr lang="zh-CN" altLang="en-US" sz="2000" b="1" dirty="0">
                <a:solidFill>
                  <a:srgbClr val="FF0000"/>
                </a:solidFill>
                <a:latin typeface="FangSong" panose="02010609060101010101" pitchFamily="49" charset="-122"/>
                <a:ea typeface="FangSong" panose="02010609060101010101" pitchFamily="49" charset="-122"/>
              </a:rPr>
              <a:t>）对变量的写操作不依赖于当前值</a:t>
            </a:r>
          </a:p>
          <a:p>
            <a:r>
              <a:rPr lang="zh-CN" altLang="en-US" sz="2000" b="1" dirty="0">
                <a:solidFill>
                  <a:srgbClr val="FF0000"/>
                </a:solidFill>
                <a:latin typeface="FangSong" panose="02010609060101010101" pitchFamily="49" charset="-122"/>
                <a:ea typeface="FangSong" panose="02010609060101010101" pitchFamily="49" charset="-122"/>
              </a:rPr>
              <a:t>　　</a:t>
            </a:r>
            <a:r>
              <a:rPr lang="en-US" altLang="zh-CN" sz="2000" b="1" dirty="0">
                <a:solidFill>
                  <a:srgbClr val="FF0000"/>
                </a:solidFill>
                <a:latin typeface="FangSong" panose="02010609060101010101" pitchFamily="49" charset="-122"/>
                <a:ea typeface="FangSong" panose="02010609060101010101" pitchFamily="49" charset="-122"/>
              </a:rPr>
              <a:t>2</a:t>
            </a:r>
            <a:r>
              <a:rPr lang="zh-CN" altLang="en-US" sz="2000" b="1" dirty="0">
                <a:solidFill>
                  <a:srgbClr val="FF0000"/>
                </a:solidFill>
                <a:latin typeface="FangSong" panose="02010609060101010101" pitchFamily="49" charset="-122"/>
                <a:ea typeface="FangSong" panose="02010609060101010101" pitchFamily="49" charset="-122"/>
              </a:rPr>
              <a:t>）该变量没有包含在具有其他变量的不变式中</a:t>
            </a:r>
            <a:endParaRPr lang="en-US" altLang="zh-CN" sz="2000" b="1" dirty="0">
              <a:solidFill>
                <a:srgbClr val="FF0000"/>
              </a:solidFill>
              <a:latin typeface="FangSong" panose="02010609060101010101" pitchFamily="49" charset="-122"/>
              <a:ea typeface="FangSong" panose="02010609060101010101" pitchFamily="49" charset="-122"/>
            </a:endParaRPr>
          </a:p>
          <a:p>
            <a:endParaRPr lang="zh-CN" altLang="en-US" sz="2000" b="1" dirty="0">
              <a:latin typeface="FangSong" panose="02010609060101010101" pitchFamily="49" charset="-122"/>
              <a:ea typeface="FangSong" panose="02010609060101010101" pitchFamily="49" charset="-122"/>
            </a:endParaRPr>
          </a:p>
          <a:p>
            <a:r>
              <a:rPr lang="zh-CN" altLang="en-US" sz="2000" b="1" dirty="0">
                <a:latin typeface="FangSong" panose="02010609060101010101" pitchFamily="49" charset="-122"/>
                <a:ea typeface="FangSong" panose="02010609060101010101" pitchFamily="49" charset="-122"/>
              </a:rPr>
              <a:t>　　实际上，这些条件表明，可以被写入 </a:t>
            </a:r>
            <a:r>
              <a:rPr lang="en-US" altLang="zh-CN" sz="2000" b="1" dirty="0">
                <a:latin typeface="FangSong" panose="02010609060101010101" pitchFamily="49" charset="-122"/>
                <a:ea typeface="FangSong" panose="02010609060101010101" pitchFamily="49" charset="-122"/>
              </a:rPr>
              <a:t>volatile </a:t>
            </a:r>
            <a:r>
              <a:rPr lang="zh-CN" altLang="en-US" sz="2000" b="1" dirty="0">
                <a:latin typeface="FangSong" panose="02010609060101010101" pitchFamily="49" charset="-122"/>
                <a:ea typeface="FangSong" panose="02010609060101010101" pitchFamily="49" charset="-122"/>
              </a:rPr>
              <a:t>变量的这些有效值独立于任何程序的状态，包括变量的当前状态。</a:t>
            </a:r>
          </a:p>
        </p:txBody>
      </p:sp>
    </p:spTree>
    <p:extLst>
      <p:ext uri="{BB962C8B-B14F-4D97-AF65-F5344CB8AC3E}">
        <p14:creationId xmlns:p14="http://schemas.microsoft.com/office/powerpoint/2010/main" val="22986243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100">
            <a:extLst>
              <a:ext uri="{FF2B5EF4-FFF2-40B4-BE49-F238E27FC236}">
                <a16:creationId xmlns:a16="http://schemas.microsoft.com/office/drawing/2014/main" id="{95959916-C227-CF4A-8BE9-8B24C3707EEB}"/>
              </a:ext>
            </a:extLst>
          </p:cNvPr>
          <p:cNvSpPr txBox="1"/>
          <p:nvPr/>
        </p:nvSpPr>
        <p:spPr>
          <a:xfrm>
            <a:off x="4398380" y="5999559"/>
            <a:ext cx="7318949" cy="923336"/>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3"/>
              </a:rPr>
              <a:t>https://en.wikipedia.org/wiki/MESI_protocol</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6080A"/>
                </a:solidFill>
                <a:latin typeface="仿宋" panose="02010609060101010101" pitchFamily="49" charset="-122"/>
                <a:ea typeface="仿宋" panose="02010609060101010101" pitchFamily="49" charset="-122"/>
                <a:cs typeface="+mn-ea"/>
                <a:sym typeface="+mn-lt"/>
                <a:hlinkClick r:id="rId4"/>
              </a:rPr>
              <a:t>https://blog.csdn.net/muxiqingyang/article/details/6615199</a:t>
            </a:r>
            <a:endParaRPr lang="id-ID" b="1" i="1" dirty="0">
              <a:solidFill>
                <a:srgbClr val="06080A"/>
              </a:solidFill>
              <a:latin typeface="仿宋" panose="02010609060101010101" pitchFamily="49" charset="-122"/>
              <a:ea typeface="仿宋" panose="02010609060101010101" pitchFamily="49" charset="-122"/>
              <a:cs typeface="+mn-ea"/>
              <a:sym typeface="+mn-lt"/>
            </a:endParaRPr>
          </a:p>
          <a:p>
            <a:pPr defTabSz="914083"/>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D4817C4D-AFDD-744A-92C0-79499EB6D756}"/>
              </a:ext>
            </a:extLst>
          </p:cNvPr>
          <p:cNvPicPr>
            <a:picLocks noChangeAspect="1"/>
          </p:cNvPicPr>
          <p:nvPr/>
        </p:nvPicPr>
        <p:blipFill>
          <a:blip r:embed="rId5"/>
          <a:stretch>
            <a:fillRect/>
          </a:stretch>
        </p:blipFill>
        <p:spPr>
          <a:xfrm>
            <a:off x="265176" y="1407445"/>
            <a:ext cx="3799289" cy="3419360"/>
          </a:xfrm>
          <a:prstGeom prst="rect">
            <a:avLst/>
          </a:prstGeom>
        </p:spPr>
      </p:pic>
      <p:sp>
        <p:nvSpPr>
          <p:cNvPr id="11" name="TextBox 100">
            <a:extLst>
              <a:ext uri="{FF2B5EF4-FFF2-40B4-BE49-F238E27FC236}">
                <a16:creationId xmlns:a16="http://schemas.microsoft.com/office/drawing/2014/main" id="{4A4928DC-8059-384E-B74A-6299AB33B619}"/>
              </a:ext>
            </a:extLst>
          </p:cNvPr>
          <p:cNvSpPr txBox="1"/>
          <p:nvPr/>
        </p:nvSpPr>
        <p:spPr>
          <a:xfrm>
            <a:off x="4150024" y="1407445"/>
            <a:ext cx="7815660" cy="707892"/>
          </a:xfrm>
          <a:prstGeom prst="rect">
            <a:avLst/>
          </a:prstGeom>
          <a:noFill/>
        </p:spPr>
        <p:txBody>
          <a:bodyPr wrap="square" lIns="91445" tIns="45723" rIns="91445" bIns="45723" rtlCol="0">
            <a:spAutoFit/>
          </a:bodyPr>
          <a:lstStyle/>
          <a:p>
            <a:pPr defTabSz="914083"/>
            <a:r>
              <a:rPr lang="zh-CN" altLang="en-US" sz="2000" b="1" dirty="0">
                <a:solidFill>
                  <a:srgbClr val="FF0000"/>
                </a:solidFill>
                <a:latin typeface="仿宋" panose="02010609060101010101" pitchFamily="49" charset="-122"/>
                <a:ea typeface="仿宋" panose="02010609060101010101" pitchFamily="49" charset="-122"/>
                <a:cs typeface="+mn-ea"/>
                <a:sym typeface="+mn-lt"/>
              </a:rPr>
              <a:t>在</a:t>
            </a:r>
            <a:r>
              <a:rPr lang="id-ID" altLang="zh-CN" sz="2000" b="1" dirty="0">
                <a:solidFill>
                  <a:srgbClr val="FF0000"/>
                </a:solidFill>
                <a:latin typeface="仿宋" panose="02010609060101010101" pitchFamily="49" charset="-122"/>
                <a:ea typeface="仿宋" panose="02010609060101010101" pitchFamily="49" charset="-122"/>
                <a:cs typeface="+mn-ea"/>
                <a:sym typeface="+mn-lt"/>
              </a:rPr>
              <a:t>MESI</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协议中，每个</a:t>
            </a:r>
            <a:r>
              <a:rPr lang="id-ID" altLang="zh-CN" sz="2000" b="1" dirty="0" err="1">
                <a:solidFill>
                  <a:srgbClr val="FF0000"/>
                </a:solidFill>
                <a:latin typeface="仿宋" panose="02010609060101010101" pitchFamily="49" charset="-122"/>
                <a:ea typeface="仿宋" panose="02010609060101010101" pitchFamily="49" charset="-122"/>
                <a:cs typeface="+mn-ea"/>
                <a:sym typeface="+mn-lt"/>
              </a:rPr>
              <a:t>Cache</a:t>
            </a:r>
            <a:r>
              <a:rPr lang="id-ID" altLang="zh-CN" sz="2000" b="1" dirty="0">
                <a:solidFill>
                  <a:srgbClr val="FF0000"/>
                </a:solidFill>
                <a:latin typeface="仿宋" panose="02010609060101010101" pitchFamily="49" charset="-122"/>
                <a:ea typeface="仿宋" panose="02010609060101010101" pitchFamily="49" charset="-122"/>
                <a:cs typeface="+mn-ea"/>
                <a:sym typeface="+mn-lt"/>
              </a:rPr>
              <a:t> </a:t>
            </a:r>
            <a:r>
              <a:rPr lang="id-ID" altLang="zh-CN" sz="2000" b="1" dirty="0" err="1">
                <a:solidFill>
                  <a:srgbClr val="FF0000"/>
                </a:solidFill>
                <a:latin typeface="仿宋" panose="02010609060101010101" pitchFamily="49" charset="-122"/>
                <a:ea typeface="仿宋" panose="02010609060101010101" pitchFamily="49" charset="-122"/>
                <a:cs typeface="+mn-ea"/>
                <a:sym typeface="+mn-lt"/>
              </a:rPr>
              <a:t>line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有</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4</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个状态，可用</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2</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个</a:t>
            </a:r>
            <a:r>
              <a:rPr lang="id-ID" altLang="zh-CN" sz="2000" b="1" dirty="0">
                <a:solidFill>
                  <a:srgbClr val="FF0000"/>
                </a:solidFill>
                <a:latin typeface="仿宋" panose="02010609060101010101" pitchFamily="49" charset="-122"/>
                <a:ea typeface="仿宋" panose="02010609060101010101" pitchFamily="49" charset="-122"/>
                <a:cs typeface="+mn-ea"/>
                <a:sym typeface="+mn-lt"/>
              </a:rPr>
              <a:t>bit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表示，它们分别是： </a:t>
            </a:r>
            <a:endParaRPr lang="id-ID" altLang="zh-CN" sz="2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12" name="图片 11">
            <a:extLst>
              <a:ext uri="{FF2B5EF4-FFF2-40B4-BE49-F238E27FC236}">
                <a16:creationId xmlns:a16="http://schemas.microsoft.com/office/drawing/2014/main" id="{33313710-912A-6240-93CC-E25D89D06A6A}"/>
              </a:ext>
            </a:extLst>
          </p:cNvPr>
          <p:cNvPicPr>
            <a:picLocks noChangeAspect="1"/>
          </p:cNvPicPr>
          <p:nvPr/>
        </p:nvPicPr>
        <p:blipFill>
          <a:blip r:embed="rId6"/>
          <a:stretch>
            <a:fillRect/>
          </a:stretch>
        </p:blipFill>
        <p:spPr>
          <a:xfrm>
            <a:off x="4150024" y="2254726"/>
            <a:ext cx="3965306" cy="2943320"/>
          </a:xfrm>
          <a:prstGeom prst="rect">
            <a:avLst/>
          </a:prstGeom>
        </p:spPr>
      </p:pic>
      <p:sp>
        <p:nvSpPr>
          <p:cNvPr id="7" name="文本框 6">
            <a:extLst>
              <a:ext uri="{FF2B5EF4-FFF2-40B4-BE49-F238E27FC236}">
                <a16:creationId xmlns:a16="http://schemas.microsoft.com/office/drawing/2014/main" id="{9DDE8BF3-EC00-FB41-B3C1-C241E30C156A}"/>
              </a:ext>
            </a:extLst>
          </p:cNvPr>
          <p:cNvSpPr txBox="1"/>
          <p:nvPr/>
        </p:nvSpPr>
        <p:spPr>
          <a:xfrm>
            <a:off x="8200889" y="2115337"/>
            <a:ext cx="3764795" cy="3693319"/>
          </a:xfrm>
          <a:prstGeom prst="rect">
            <a:avLst/>
          </a:prstGeom>
          <a:noFill/>
        </p:spPr>
        <p:txBody>
          <a:bodyPr wrap="square" rtlCol="0">
            <a:spAutoFit/>
          </a:bodyPr>
          <a:lstStyle/>
          <a:p>
            <a:r>
              <a:rPr lang="en-US" altLang="zh-CN" b="1" dirty="0">
                <a:latin typeface="仿宋" panose="02010609060101010101" pitchFamily="49" charset="-122"/>
                <a:ea typeface="仿宋" panose="02010609060101010101" pitchFamily="49" charset="-122"/>
                <a:cs typeface="+mn-ea"/>
              </a:rPr>
              <a:t>M(Modified)</a:t>
            </a:r>
            <a:r>
              <a:rPr lang="zh-CN" altLang="en-US" b="1" dirty="0">
                <a:latin typeface="仿宋" panose="02010609060101010101" pitchFamily="49" charset="-122"/>
                <a:ea typeface="仿宋" panose="02010609060101010101" pitchFamily="49" charset="-122"/>
                <a:cs typeface="+mn-ea"/>
              </a:rPr>
              <a:t>这行数据有效，数据被修改了，和内存中的数据不一致，数据只存在于本</a:t>
            </a:r>
            <a:r>
              <a:rPr lang="en-US" altLang="zh-CN" b="1" dirty="0">
                <a:latin typeface="仿宋" panose="02010609060101010101" pitchFamily="49" charset="-122"/>
                <a:ea typeface="仿宋" panose="02010609060101010101" pitchFamily="49" charset="-122"/>
                <a:cs typeface="+mn-ea"/>
              </a:rPr>
              <a:t>Cache</a:t>
            </a:r>
            <a:r>
              <a:rPr lang="zh-CN" altLang="en-US" b="1" dirty="0">
                <a:latin typeface="仿宋" panose="02010609060101010101" pitchFamily="49" charset="-122"/>
                <a:ea typeface="仿宋" panose="02010609060101010101" pitchFamily="49" charset="-122"/>
                <a:cs typeface="+mn-ea"/>
              </a:rPr>
              <a:t>中。</a:t>
            </a:r>
          </a:p>
          <a:p>
            <a:endParaRPr lang="zh-CN" altLang="en-US" b="1" dirty="0">
              <a:latin typeface="仿宋" panose="02010609060101010101" pitchFamily="49" charset="-122"/>
              <a:ea typeface="仿宋" panose="02010609060101010101" pitchFamily="49" charset="-122"/>
              <a:cs typeface="+mn-ea"/>
            </a:endParaRPr>
          </a:p>
          <a:p>
            <a:r>
              <a:rPr lang="en-US" altLang="zh-CN" b="1" dirty="0">
                <a:latin typeface="仿宋" panose="02010609060101010101" pitchFamily="49" charset="-122"/>
                <a:ea typeface="仿宋" panose="02010609060101010101" pitchFamily="49" charset="-122"/>
                <a:cs typeface="+mn-ea"/>
              </a:rPr>
              <a:t>E(Exclusive)</a:t>
            </a:r>
            <a:r>
              <a:rPr lang="zh-CN" altLang="en-US" b="1" dirty="0">
                <a:latin typeface="仿宋" panose="02010609060101010101" pitchFamily="49" charset="-122"/>
                <a:ea typeface="仿宋" panose="02010609060101010101" pitchFamily="49" charset="-122"/>
                <a:cs typeface="+mn-ea"/>
              </a:rPr>
              <a:t>这行数据有效，数据和内存中的数据一致，数据只存在于本</a:t>
            </a:r>
            <a:r>
              <a:rPr lang="en-US" altLang="zh-CN" b="1" dirty="0">
                <a:latin typeface="仿宋" panose="02010609060101010101" pitchFamily="49" charset="-122"/>
                <a:ea typeface="仿宋" panose="02010609060101010101" pitchFamily="49" charset="-122"/>
                <a:cs typeface="+mn-ea"/>
              </a:rPr>
              <a:t>Cache</a:t>
            </a:r>
            <a:r>
              <a:rPr lang="zh-CN" altLang="en-US" b="1" dirty="0">
                <a:latin typeface="仿宋" panose="02010609060101010101" pitchFamily="49" charset="-122"/>
                <a:ea typeface="仿宋" panose="02010609060101010101" pitchFamily="49" charset="-122"/>
                <a:cs typeface="+mn-ea"/>
              </a:rPr>
              <a:t>中。</a:t>
            </a:r>
          </a:p>
          <a:p>
            <a:endParaRPr lang="zh-CN" altLang="en-US" b="1" dirty="0">
              <a:latin typeface="仿宋" panose="02010609060101010101" pitchFamily="49" charset="-122"/>
              <a:ea typeface="仿宋" panose="02010609060101010101" pitchFamily="49" charset="-122"/>
              <a:cs typeface="+mn-ea"/>
            </a:endParaRPr>
          </a:p>
          <a:p>
            <a:r>
              <a:rPr lang="en-US" altLang="zh-CN" b="1" dirty="0">
                <a:latin typeface="仿宋" panose="02010609060101010101" pitchFamily="49" charset="-122"/>
                <a:ea typeface="仿宋" panose="02010609060101010101" pitchFamily="49" charset="-122"/>
                <a:cs typeface="+mn-ea"/>
              </a:rPr>
              <a:t>S(Shared)</a:t>
            </a:r>
            <a:r>
              <a:rPr lang="zh-CN" altLang="en-US" b="1" dirty="0">
                <a:latin typeface="仿宋" panose="02010609060101010101" pitchFamily="49" charset="-122"/>
                <a:ea typeface="仿宋" panose="02010609060101010101" pitchFamily="49" charset="-122"/>
                <a:cs typeface="+mn-ea"/>
              </a:rPr>
              <a:t>这行数据有效，数据和内存中的数据一致，数据存在于很多</a:t>
            </a:r>
            <a:r>
              <a:rPr lang="en-US" altLang="zh-CN" b="1" dirty="0">
                <a:latin typeface="仿宋" panose="02010609060101010101" pitchFamily="49" charset="-122"/>
                <a:ea typeface="仿宋" panose="02010609060101010101" pitchFamily="49" charset="-122"/>
                <a:cs typeface="+mn-ea"/>
              </a:rPr>
              <a:t>Cache</a:t>
            </a:r>
            <a:r>
              <a:rPr lang="zh-CN" altLang="en-US" b="1" dirty="0">
                <a:latin typeface="仿宋" panose="02010609060101010101" pitchFamily="49" charset="-122"/>
                <a:ea typeface="仿宋" panose="02010609060101010101" pitchFamily="49" charset="-122"/>
                <a:cs typeface="+mn-ea"/>
              </a:rPr>
              <a:t>中。</a:t>
            </a:r>
          </a:p>
          <a:p>
            <a:endParaRPr lang="zh-CN" altLang="en-US" b="1" dirty="0">
              <a:latin typeface="仿宋" panose="02010609060101010101" pitchFamily="49" charset="-122"/>
              <a:ea typeface="仿宋" panose="02010609060101010101" pitchFamily="49" charset="-122"/>
              <a:cs typeface="+mn-ea"/>
            </a:endParaRPr>
          </a:p>
          <a:p>
            <a:r>
              <a:rPr lang="en-US" altLang="zh-CN" b="1" dirty="0">
                <a:latin typeface="仿宋" panose="02010609060101010101" pitchFamily="49" charset="-122"/>
                <a:ea typeface="仿宋" panose="02010609060101010101" pitchFamily="49" charset="-122"/>
                <a:cs typeface="+mn-ea"/>
              </a:rPr>
              <a:t>I(Invalid)</a:t>
            </a:r>
            <a:r>
              <a:rPr lang="zh-CN" altLang="en-US" b="1" dirty="0">
                <a:latin typeface="仿宋" panose="02010609060101010101" pitchFamily="49" charset="-122"/>
                <a:ea typeface="仿宋" panose="02010609060101010101" pitchFamily="49" charset="-122"/>
                <a:cs typeface="+mn-ea"/>
              </a:rPr>
              <a:t>这行数据无效。</a:t>
            </a:r>
            <a:endParaRPr kumimoji="1" lang="en-US" altLang="zh-CN" sz="1000" dirty="0"/>
          </a:p>
        </p:txBody>
      </p:sp>
    </p:spTree>
    <p:extLst>
      <p:ext uri="{BB962C8B-B14F-4D97-AF65-F5344CB8AC3E}">
        <p14:creationId xmlns:p14="http://schemas.microsoft.com/office/powerpoint/2010/main" val="20652473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465898" y="1608264"/>
            <a:ext cx="11487142" cy="132343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关键字最主要有以下</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种应用方式</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修饰实例方法，作用于当前实例加锁，进入同步代码前要获得当前实例的锁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修饰静态方法，作用于当前类对象加锁，进入同步代码前要获得当前类对象的锁</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修饰代码块，指定加锁对象，对给定对象加锁，进入同步代码库前要获得给定对象的锁。</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5A9F241-14E9-FD43-A4B8-E82BFA244565}"/>
              </a:ext>
            </a:extLst>
          </p:cNvPr>
          <p:cNvPicPr>
            <a:picLocks noChangeAspect="1"/>
          </p:cNvPicPr>
          <p:nvPr/>
        </p:nvPicPr>
        <p:blipFill>
          <a:blip r:embed="rId3"/>
          <a:stretch>
            <a:fillRect/>
          </a:stretch>
        </p:blipFill>
        <p:spPr>
          <a:xfrm>
            <a:off x="775136" y="1277430"/>
            <a:ext cx="7797800" cy="5346700"/>
          </a:xfrm>
          <a:prstGeom prst="rect">
            <a:avLst/>
          </a:prstGeom>
        </p:spPr>
      </p:pic>
      <p:pic>
        <p:nvPicPr>
          <p:cNvPr id="4" name="图片 3">
            <a:extLst>
              <a:ext uri="{FF2B5EF4-FFF2-40B4-BE49-F238E27FC236}">
                <a16:creationId xmlns:a16="http://schemas.microsoft.com/office/drawing/2014/main" id="{38C07FC5-AB89-7642-9402-F32EDF3C4483}"/>
              </a:ext>
            </a:extLst>
          </p:cNvPr>
          <p:cNvPicPr>
            <a:picLocks noChangeAspect="1"/>
          </p:cNvPicPr>
          <p:nvPr/>
        </p:nvPicPr>
        <p:blipFill>
          <a:blip r:embed="rId4"/>
          <a:stretch>
            <a:fillRect/>
          </a:stretch>
        </p:blipFill>
        <p:spPr>
          <a:xfrm>
            <a:off x="1224280" y="1144080"/>
            <a:ext cx="9499600" cy="5613400"/>
          </a:xfrm>
          <a:prstGeom prst="rect">
            <a:avLst/>
          </a:prstGeom>
        </p:spPr>
      </p:pic>
      <p:pic>
        <p:nvPicPr>
          <p:cNvPr id="5" name="图片 4">
            <a:extLst>
              <a:ext uri="{FF2B5EF4-FFF2-40B4-BE49-F238E27FC236}">
                <a16:creationId xmlns:a16="http://schemas.microsoft.com/office/drawing/2014/main" id="{570CC370-3854-8045-AF27-91FE24B5795B}"/>
              </a:ext>
            </a:extLst>
          </p:cNvPr>
          <p:cNvPicPr>
            <a:picLocks noChangeAspect="1"/>
          </p:cNvPicPr>
          <p:nvPr/>
        </p:nvPicPr>
        <p:blipFill>
          <a:blip r:embed="rId5"/>
          <a:stretch>
            <a:fillRect/>
          </a:stretch>
        </p:blipFill>
        <p:spPr>
          <a:xfrm>
            <a:off x="1460500" y="1587500"/>
            <a:ext cx="9271000" cy="3683000"/>
          </a:xfrm>
          <a:prstGeom prst="rect">
            <a:avLst/>
          </a:prstGeom>
        </p:spPr>
      </p:pic>
      <p:pic>
        <p:nvPicPr>
          <p:cNvPr id="7" name="图片 6">
            <a:extLst>
              <a:ext uri="{FF2B5EF4-FFF2-40B4-BE49-F238E27FC236}">
                <a16:creationId xmlns:a16="http://schemas.microsoft.com/office/drawing/2014/main" id="{715133B7-845B-B34E-8C56-B3D27935FA71}"/>
              </a:ext>
            </a:extLst>
          </p:cNvPr>
          <p:cNvPicPr>
            <a:picLocks noChangeAspect="1"/>
          </p:cNvPicPr>
          <p:nvPr/>
        </p:nvPicPr>
        <p:blipFill>
          <a:blip r:embed="rId6"/>
          <a:stretch>
            <a:fillRect/>
          </a:stretch>
        </p:blipFill>
        <p:spPr>
          <a:xfrm>
            <a:off x="1428750" y="1524000"/>
            <a:ext cx="9334500" cy="3810000"/>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虚拟机中的同步</a:t>
            </a:r>
            <a:r>
              <a:rPr lang="en-US" altLang="zh-CN" sz="2000" b="1" dirty="0">
                <a:latin typeface="仿宋" panose="02010609060101010101" pitchFamily="49" charset="-122"/>
                <a:ea typeface="仿宋" panose="02010609060101010101" pitchFamily="49" charset="-122"/>
                <a:cs typeface="+mn-ea"/>
                <a:sym typeface="+mn-lt"/>
              </a:rPr>
              <a:t>(Synchronization)</a:t>
            </a:r>
            <a:r>
              <a:rPr lang="zh-CN" altLang="en-US" sz="2000" b="1" dirty="0">
                <a:latin typeface="仿宋" panose="02010609060101010101" pitchFamily="49" charset="-122"/>
                <a:ea typeface="仿宋" panose="02010609060101010101" pitchFamily="49" charset="-122"/>
                <a:cs typeface="+mn-ea"/>
                <a:sym typeface="+mn-lt"/>
              </a:rPr>
              <a:t>基于进入和退出管程</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对象实现， 无论是显式同步</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有明确的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即同步代码块</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还是隐式同步都是如此。在 </a:t>
            </a:r>
            <a:r>
              <a:rPr lang="en-US" altLang="zh-CN" sz="2000" b="1" dirty="0">
                <a:latin typeface="仿宋" panose="02010609060101010101" pitchFamily="49" charset="-122"/>
                <a:ea typeface="仿宋" panose="02010609060101010101" pitchFamily="49" charset="-122"/>
                <a:cs typeface="+mn-ea"/>
                <a:sym typeface="+mn-lt"/>
              </a:rPr>
              <a:t>Java </a:t>
            </a:r>
            <a:r>
              <a:rPr lang="zh-CN" altLang="en-US" sz="2000" b="1" dirty="0">
                <a:latin typeface="仿宋" panose="02010609060101010101" pitchFamily="49" charset="-122"/>
                <a:ea typeface="仿宋" panose="02010609060101010101" pitchFamily="49" charset="-122"/>
                <a:cs typeface="+mn-ea"/>
                <a:sym typeface="+mn-lt"/>
              </a:rPr>
              <a:t>语言中，同步用的最多的地方可能是被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修饰的同步方法。同步方法 并不是由 </a:t>
            </a:r>
            <a:r>
              <a:rPr lang="en-US" altLang="zh-CN" sz="2000" b="1" dirty="0" err="1">
                <a:latin typeface="仿宋" panose="02010609060101010101" pitchFamily="49" charset="-122"/>
                <a:ea typeface="仿宋" panose="02010609060101010101" pitchFamily="49" charset="-122"/>
                <a:cs typeface="+mn-ea"/>
                <a:sym typeface="+mn-lt"/>
              </a:rPr>
              <a:t>monitorenter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err="1">
                <a:latin typeface="仿宋" panose="02010609060101010101" pitchFamily="49" charset="-122"/>
                <a:ea typeface="仿宋" panose="02010609060101010101" pitchFamily="49" charset="-122"/>
                <a:cs typeface="+mn-ea"/>
                <a:sym typeface="+mn-lt"/>
              </a:rPr>
              <a:t>monitorexit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指令来实现同步的，而是由方法调用指令读取运行时常量池中方法的 </a:t>
            </a:r>
            <a:r>
              <a:rPr lang="en-US" altLang="zh-CN" sz="2000" b="1" dirty="0">
                <a:latin typeface="仿宋" panose="02010609060101010101" pitchFamily="49" charset="-122"/>
                <a:ea typeface="仿宋" panose="02010609060101010101" pitchFamily="49" charset="-122"/>
                <a:cs typeface="+mn-ea"/>
                <a:sym typeface="+mn-lt"/>
              </a:rPr>
              <a:t>ACC_SYNCHRONIZED </a:t>
            </a:r>
            <a:r>
              <a:rPr lang="zh-CN" altLang="en-US" sz="2000" b="1" dirty="0">
                <a:latin typeface="仿宋" panose="02010609060101010101" pitchFamily="49" charset="-122"/>
                <a:ea typeface="仿宋" panose="02010609060101010101" pitchFamily="49" charset="-122"/>
                <a:cs typeface="+mn-ea"/>
                <a:sym typeface="+mn-lt"/>
              </a:rPr>
              <a:t>标志来隐式实现的。</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中，对象在内存中的布局分为三块区域：对象头、实例数据和对齐填充。如下：</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CB053BCE-2F22-AA45-AD9C-94F152F65577}"/>
              </a:ext>
            </a:extLst>
          </p:cNvPr>
          <p:cNvPicPr>
            <a:picLocks noChangeAspect="1"/>
          </p:cNvPicPr>
          <p:nvPr/>
        </p:nvPicPr>
        <p:blipFill>
          <a:blip r:embed="rId3"/>
          <a:stretch>
            <a:fillRect/>
          </a:stretch>
        </p:blipFill>
        <p:spPr>
          <a:xfrm>
            <a:off x="1810512" y="2052130"/>
            <a:ext cx="7302500" cy="4572000"/>
          </a:xfrm>
          <a:prstGeom prst="rect">
            <a:avLst/>
          </a:prstGeom>
        </p:spPr>
      </p:pic>
    </p:spTree>
    <p:extLst>
      <p:ext uri="{BB962C8B-B14F-4D97-AF65-F5344CB8AC3E}">
        <p14:creationId xmlns:p14="http://schemas.microsoft.com/office/powerpoint/2010/main" val="212304754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底层语义原理</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40120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对象头包含两部分，第一部分是</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，用于存储对象自身的运行时数据，如哈希码（</a:t>
            </a:r>
            <a:r>
              <a:rPr lang="en-US" altLang="zh-CN" sz="2000" b="1" dirty="0" err="1">
                <a:latin typeface="仿宋" panose="02010609060101010101" pitchFamily="49" charset="-122"/>
                <a:ea typeface="仿宋" panose="02010609060101010101" pitchFamily="49" charset="-122"/>
                <a:cs typeface="+mn-ea"/>
                <a:sym typeface="+mn-lt"/>
              </a:rPr>
              <a:t>HashCode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分代年龄、锁状态标志、线程持有的锁、偏向线程 </a:t>
            </a:r>
            <a:r>
              <a:rPr lang="en-US" altLang="zh-CN" sz="2000" b="1" dirty="0">
                <a:latin typeface="仿宋" panose="02010609060101010101" pitchFamily="49" charset="-122"/>
                <a:ea typeface="仿宋" panose="02010609060101010101" pitchFamily="49" charset="-122"/>
                <a:cs typeface="+mn-ea"/>
                <a:sym typeface="+mn-lt"/>
              </a:rPr>
              <a:t>ID</a:t>
            </a:r>
            <a:r>
              <a:rPr lang="zh-CN" altLang="en-US" sz="2000" b="1" dirty="0">
                <a:latin typeface="仿宋" panose="02010609060101010101" pitchFamily="49" charset="-122"/>
                <a:ea typeface="仿宋" panose="02010609060101010101" pitchFamily="49" charset="-122"/>
                <a:cs typeface="+mn-ea"/>
                <a:sym typeface="+mn-lt"/>
              </a:rPr>
              <a:t>、偏向时间戳等等，这一部分占一个字节。第二部分是</a:t>
            </a:r>
            <a:r>
              <a:rPr lang="en-US" altLang="zh-CN" sz="2000" b="1" dirty="0" err="1">
                <a:latin typeface="仿宋" panose="02010609060101010101" pitchFamily="49" charset="-122"/>
                <a:ea typeface="仿宋" panose="02010609060101010101" pitchFamily="49" charset="-122"/>
                <a:cs typeface="+mn-ea"/>
                <a:sym typeface="+mn-lt"/>
              </a:rPr>
              <a:t>Klass</a:t>
            </a:r>
            <a:r>
              <a:rPr lang="en-US" altLang="zh-CN" sz="2000" b="1" dirty="0">
                <a:latin typeface="仿宋" panose="02010609060101010101" pitchFamily="49" charset="-122"/>
                <a:ea typeface="仿宋" panose="02010609060101010101" pitchFamily="49" charset="-122"/>
                <a:cs typeface="+mn-ea"/>
                <a:sym typeface="+mn-lt"/>
              </a:rPr>
              <a:t> Pointer</a:t>
            </a:r>
            <a:r>
              <a:rPr lang="zh-CN" altLang="en-US" sz="2000" b="1" dirty="0">
                <a:latin typeface="仿宋" panose="02010609060101010101" pitchFamily="49" charset="-122"/>
                <a:ea typeface="仿宋" panose="02010609060101010101" pitchFamily="49" charset="-122"/>
                <a:cs typeface="+mn-ea"/>
                <a:sym typeface="+mn-lt"/>
              </a:rPr>
              <a:t>（类型指针），是对象指向它的类元数据的指针，虚拟机通过这个指针来确定这个对象是哪个类的实例，这部分也占一个字节。</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如果对象是数组类型的，则需要</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个字节来存储对象头，因为还需要一个字节存储数组的长度</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实例数据存放的是类属性数据信息，包括父类的属性信息，如果是数组的实例部分还包括数组的长度，这部分内存按</a:t>
            </a:r>
            <a:r>
              <a:rPr lang="en-US" altLang="zh-CN" sz="2000" b="1" dirty="0">
                <a:latin typeface="仿宋" panose="02010609060101010101" pitchFamily="49" charset="-122"/>
                <a:ea typeface="仿宋" panose="02010609060101010101" pitchFamily="49" charset="-122"/>
                <a:cs typeface="+mn-ea"/>
                <a:sym typeface="+mn-lt"/>
              </a:rPr>
              <a:t>4</a:t>
            </a:r>
            <a:r>
              <a:rPr lang="zh-CN" altLang="en-US" sz="2000" b="1" dirty="0">
                <a:latin typeface="仿宋" panose="02010609060101010101" pitchFamily="49" charset="-122"/>
                <a:ea typeface="仿宋" panose="02010609060101010101" pitchFamily="49" charset="-122"/>
                <a:cs typeface="+mn-ea"/>
                <a:sym typeface="+mn-lt"/>
              </a:rPr>
              <a:t>字节对齐。</a:t>
            </a:r>
          </a:p>
          <a:p>
            <a:r>
              <a:rPr lang="zh-CN" altLang="en-US" sz="2000" b="1" dirty="0">
                <a:latin typeface="仿宋" panose="02010609060101010101" pitchFamily="49" charset="-122"/>
                <a:ea typeface="仿宋" panose="02010609060101010101" pitchFamily="49" charset="-122"/>
                <a:cs typeface="+mn-ea"/>
                <a:sym typeface="+mn-lt"/>
              </a:rPr>
              <a:t>填充数据是因为虚拟机要求对象起始地址必须是</a:t>
            </a:r>
            <a:r>
              <a:rPr lang="en-US" altLang="zh-CN" sz="2000" b="1" dirty="0">
                <a:latin typeface="仿宋" panose="02010609060101010101" pitchFamily="49" charset="-122"/>
                <a:ea typeface="仿宋" panose="02010609060101010101" pitchFamily="49" charset="-122"/>
                <a:cs typeface="+mn-ea"/>
                <a:sym typeface="+mn-lt"/>
              </a:rPr>
              <a:t>8</a:t>
            </a:r>
            <a:r>
              <a:rPr lang="zh-CN" altLang="en-US" sz="2000" b="1" dirty="0">
                <a:latin typeface="仿宋" panose="02010609060101010101" pitchFamily="49" charset="-122"/>
                <a:ea typeface="仿宋" panose="02010609060101010101" pitchFamily="49" charset="-122"/>
                <a:cs typeface="+mn-ea"/>
                <a:sym typeface="+mn-lt"/>
              </a:rPr>
              <a:t>字节的整数倍。填充数据不是必须存在的，仅仅是为了字节对齐。</a:t>
            </a:r>
          </a:p>
          <a:p>
            <a:r>
              <a:rPr lang="zh-CN" altLang="en-US" sz="2000" b="1" dirty="0">
                <a:latin typeface="仿宋" panose="02010609060101010101" pitchFamily="49" charset="-122"/>
                <a:ea typeface="仿宋" panose="02010609060101010101" pitchFamily="49" charset="-122"/>
                <a:cs typeface="+mn-ea"/>
                <a:sym typeface="+mn-lt"/>
              </a:rPr>
              <a:t>对象头信息是与对象自身定义的数据无关的额外存储成本，考虑到虚拟机的空间效率，</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被设计成一个非固定的数据结构以便在极小的空间内存储尽量多的信息，它会根据对象的状态复用自己的存储空间。例如在</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位的</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 中对象未被锁定的状态下，</a:t>
            </a:r>
            <a:r>
              <a:rPr lang="en-US" altLang="zh-CN" sz="2000" b="1" dirty="0">
                <a:latin typeface="仿宋" panose="02010609060101010101" pitchFamily="49" charset="-122"/>
                <a:ea typeface="仿宋" panose="02010609060101010101" pitchFamily="49" charset="-122"/>
                <a:cs typeface="+mn-ea"/>
                <a:sym typeface="+mn-lt"/>
              </a:rPr>
              <a:t>Mark Word</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32</a:t>
            </a:r>
            <a:r>
              <a:rPr lang="zh-CN" altLang="en-US" sz="2000" b="1" dirty="0">
                <a:latin typeface="仿宋" panose="02010609060101010101" pitchFamily="49" charset="-122"/>
                <a:ea typeface="仿宋" panose="02010609060101010101" pitchFamily="49" charset="-122"/>
                <a:cs typeface="+mn-ea"/>
                <a:sym typeface="+mn-lt"/>
              </a:rPr>
              <a:t>个</a:t>
            </a:r>
            <a:r>
              <a:rPr lang="en-US" altLang="zh-CN" sz="2000" b="1" dirty="0">
                <a:latin typeface="仿宋" panose="02010609060101010101" pitchFamily="49" charset="-122"/>
                <a:ea typeface="仿宋" panose="02010609060101010101" pitchFamily="49" charset="-122"/>
                <a:cs typeface="+mn-ea"/>
                <a:sym typeface="+mn-lt"/>
              </a:rPr>
              <a:t>Bits</a:t>
            </a:r>
            <a:r>
              <a:rPr lang="zh-CN" altLang="en-US" sz="2000" b="1" dirty="0">
                <a:latin typeface="仿宋" panose="02010609060101010101" pitchFamily="49" charset="-122"/>
                <a:ea typeface="仿宋" panose="02010609060101010101" pitchFamily="49" charset="-122"/>
                <a:cs typeface="+mn-ea"/>
                <a:sym typeface="+mn-lt"/>
              </a:rPr>
              <a:t>空间中的</a:t>
            </a:r>
            <a:r>
              <a:rPr lang="en-US" altLang="zh-CN" sz="2000" b="1" dirty="0">
                <a:latin typeface="仿宋" panose="02010609060101010101" pitchFamily="49" charset="-122"/>
                <a:ea typeface="仿宋" panose="02010609060101010101" pitchFamily="49" charset="-122"/>
                <a:cs typeface="+mn-ea"/>
                <a:sym typeface="+mn-lt"/>
              </a:rPr>
              <a:t>25Bits</a:t>
            </a:r>
            <a:r>
              <a:rPr lang="zh-CN" altLang="en-US" sz="2000" b="1" dirty="0">
                <a:latin typeface="仿宋" panose="02010609060101010101" pitchFamily="49" charset="-122"/>
                <a:ea typeface="仿宋" panose="02010609060101010101" pitchFamily="49" charset="-122"/>
                <a:cs typeface="+mn-ea"/>
                <a:sym typeface="+mn-lt"/>
              </a:rPr>
              <a:t>用于存储对象哈希码</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HashCode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4Bits</a:t>
            </a:r>
            <a:r>
              <a:rPr lang="zh-CN" altLang="en-US" sz="2000" b="1" dirty="0">
                <a:latin typeface="仿宋" panose="02010609060101010101" pitchFamily="49" charset="-122"/>
                <a:ea typeface="仿宋" panose="02010609060101010101" pitchFamily="49" charset="-122"/>
                <a:cs typeface="+mn-ea"/>
                <a:sym typeface="+mn-lt"/>
              </a:rPr>
              <a:t>用于存储对象分代年龄，</a:t>
            </a:r>
            <a:r>
              <a:rPr lang="en-US" altLang="zh-CN" sz="2000" b="1" dirty="0">
                <a:latin typeface="仿宋" panose="02010609060101010101" pitchFamily="49" charset="-122"/>
                <a:ea typeface="仿宋" panose="02010609060101010101" pitchFamily="49" charset="-122"/>
                <a:cs typeface="+mn-ea"/>
                <a:sym typeface="+mn-lt"/>
              </a:rPr>
              <a:t>2Bits</a:t>
            </a:r>
            <a:r>
              <a:rPr lang="zh-CN" altLang="en-US" sz="2000" b="1" dirty="0">
                <a:latin typeface="仿宋" panose="02010609060101010101" pitchFamily="49" charset="-122"/>
                <a:ea typeface="仿宋" panose="02010609060101010101" pitchFamily="49" charset="-122"/>
                <a:cs typeface="+mn-ea"/>
                <a:sym typeface="+mn-lt"/>
              </a:rPr>
              <a:t>用于存储锁标志 位，</a:t>
            </a:r>
            <a:r>
              <a:rPr lang="en-US" altLang="zh-CN" sz="2000" b="1" dirty="0">
                <a:latin typeface="仿宋" panose="02010609060101010101" pitchFamily="49" charset="-122"/>
                <a:ea typeface="仿宋" panose="02010609060101010101" pitchFamily="49" charset="-122"/>
                <a:cs typeface="+mn-ea"/>
                <a:sym typeface="+mn-lt"/>
              </a:rPr>
              <a:t>1Bit</a:t>
            </a:r>
            <a:r>
              <a:rPr lang="zh-CN" altLang="en-US" sz="2000" b="1" dirty="0">
                <a:latin typeface="仿宋" panose="02010609060101010101" pitchFamily="49" charset="-122"/>
                <a:ea typeface="仿宋" panose="02010609060101010101" pitchFamily="49" charset="-122"/>
                <a:cs typeface="+mn-ea"/>
                <a:sym typeface="+mn-lt"/>
              </a:rPr>
              <a:t>固定为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，在其他状态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轻量级锁定、重量级锁定、</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标记、可偏向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下对象的存储内容如下表所示。</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5A280C0-B3A3-A847-BC42-5DE62B573DA0}"/>
              </a:ext>
            </a:extLst>
          </p:cNvPr>
          <p:cNvPicPr>
            <a:picLocks noChangeAspect="1"/>
          </p:cNvPicPr>
          <p:nvPr/>
        </p:nvPicPr>
        <p:blipFill>
          <a:blip r:embed="rId3"/>
          <a:stretch>
            <a:fillRect/>
          </a:stretch>
        </p:blipFill>
        <p:spPr>
          <a:xfrm>
            <a:off x="381060" y="2621280"/>
            <a:ext cx="11704319" cy="3749040"/>
          </a:xfrm>
          <a:prstGeom prst="rect">
            <a:avLst/>
          </a:prstGeom>
        </p:spPr>
      </p:pic>
    </p:spTree>
    <p:extLst>
      <p:ext uri="{BB962C8B-B14F-4D97-AF65-F5344CB8AC3E}">
        <p14:creationId xmlns:p14="http://schemas.microsoft.com/office/powerpoint/2010/main" val="222787544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对象</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501675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关于</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的实现在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对象头里较为简单，只是改变一下标识位，并将指针指向</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对象的起始地址，其实现的重点是</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对象。</a:t>
            </a:r>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什么是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Monitor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我们可以把它理解为一个同步工具，也可以描述为一种同步机制，它通常被描述为一个对象。 在</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HotSpot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中，</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是由</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实现的，其主要数据结构如下</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位于</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虚拟机源码</a:t>
            </a:r>
            <a:r>
              <a:rPr lang="en-US" altLang="zh-CN" sz="2000" b="1" dirty="0" err="1">
                <a:latin typeface="仿宋" panose="02010609060101010101" pitchFamily="49" charset="-122"/>
                <a:ea typeface="仿宋" panose="02010609060101010101" pitchFamily="49" charset="-122"/>
                <a:cs typeface="+mn-ea"/>
                <a:sym typeface="+mn-lt"/>
              </a:rPr>
              <a:t>ObjectMonitor.hpp</a:t>
            </a:r>
            <a:r>
              <a:rPr lang="zh-CN" altLang="en-US" sz="2000" b="1" dirty="0">
                <a:latin typeface="仿宋" panose="02010609060101010101" pitchFamily="49" charset="-122"/>
                <a:ea typeface="仿宋" panose="02010609060101010101" pitchFamily="49" charset="-122"/>
                <a:cs typeface="+mn-ea"/>
                <a:sym typeface="+mn-lt"/>
              </a:rPr>
              <a:t>文件，</a:t>
            </a:r>
            <a:r>
              <a:rPr lang="en-US" altLang="zh-CN" sz="2000" b="1" dirty="0">
                <a:latin typeface="仿宋" panose="02010609060101010101" pitchFamily="49" charset="-122"/>
                <a:ea typeface="仿宋" panose="02010609060101010101" pitchFamily="49" charset="-122"/>
                <a:cs typeface="+mn-ea"/>
                <a:sym typeface="+mn-lt"/>
              </a:rPr>
              <a:t>C++</a:t>
            </a:r>
            <a:r>
              <a:rPr lang="zh-CN" altLang="en-US" sz="2000" b="1" dirty="0">
                <a:latin typeface="仿宋" panose="02010609060101010101" pitchFamily="49" charset="-122"/>
                <a:ea typeface="仿宋" panose="02010609060101010101" pitchFamily="49" charset="-122"/>
                <a:cs typeface="+mn-ea"/>
                <a:sym typeface="+mn-lt"/>
              </a:rPr>
              <a:t>实现的</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中有几个关键属性，</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用来记录该线程获取锁的次数</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存放处于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状态的线程队列</a:t>
            </a:r>
          </a:p>
          <a:p>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存放处于等待获取锁</a:t>
            </a:r>
            <a:r>
              <a:rPr lang="en-US" altLang="zh-CN" sz="2000" b="1" dirty="0">
                <a:latin typeface="仿宋" panose="02010609060101010101" pitchFamily="49" charset="-122"/>
                <a:ea typeface="仿宋" panose="02010609060101010101" pitchFamily="49" charset="-122"/>
                <a:cs typeface="+mn-ea"/>
                <a:sym typeface="+mn-lt"/>
              </a:rPr>
              <a:t>block</a:t>
            </a:r>
            <a:r>
              <a:rPr lang="zh-CN" altLang="en-US" sz="2000" b="1" dirty="0">
                <a:latin typeface="仿宋" panose="02010609060101010101" pitchFamily="49" charset="-122"/>
                <a:ea typeface="仿宋" panose="02010609060101010101" pitchFamily="49" charset="-122"/>
                <a:cs typeface="+mn-ea"/>
                <a:sym typeface="+mn-lt"/>
              </a:rPr>
              <a:t>状态的线程队列，即被阻塞的线程</a:t>
            </a:r>
          </a:p>
          <a:p>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指向持有</a:t>
            </a:r>
            <a:r>
              <a:rPr lang="en-US" altLang="zh-CN" sz="2000" b="1" dirty="0" err="1">
                <a:latin typeface="仿宋" panose="02010609060101010101" pitchFamily="49" charset="-122"/>
                <a:ea typeface="仿宋" panose="02010609060101010101" pitchFamily="49" charset="-122"/>
                <a:cs typeface="+mn-ea"/>
                <a:sym typeface="+mn-lt"/>
              </a:rPr>
              <a:t>ObjectMonitor</a:t>
            </a:r>
            <a:r>
              <a:rPr lang="zh-CN" altLang="en-US" sz="2000" b="1" dirty="0">
                <a:latin typeface="仿宋" panose="02010609060101010101" pitchFamily="49" charset="-122"/>
                <a:ea typeface="仿宋" panose="02010609060101010101" pitchFamily="49" charset="-122"/>
                <a:cs typeface="+mn-ea"/>
                <a:sym typeface="+mn-lt"/>
              </a:rPr>
              <a:t>对象的线程</a:t>
            </a:r>
          </a:p>
          <a:p>
            <a:r>
              <a:rPr lang="zh-CN" altLang="en-US" sz="2000" b="1" dirty="0">
                <a:latin typeface="仿宋" panose="02010609060101010101" pitchFamily="49" charset="-122"/>
                <a:ea typeface="仿宋" panose="02010609060101010101" pitchFamily="49" charset="-122"/>
                <a:cs typeface="+mn-ea"/>
                <a:sym typeface="+mn-lt"/>
              </a:rPr>
              <a:t>当多个线程同时访问一段同步代码时，首先会进入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EntryList</a:t>
            </a:r>
            <a:r>
              <a:rPr lang="zh-CN" altLang="en-US" sz="2000" b="1" dirty="0">
                <a:latin typeface="仿宋" panose="02010609060101010101" pitchFamily="49" charset="-122"/>
                <a:ea typeface="仿宋" panose="02010609060101010101" pitchFamily="49" charset="-122"/>
                <a:cs typeface="+mn-ea"/>
                <a:sym typeface="+mn-lt"/>
              </a:rPr>
              <a:t>队列中，当某个线程获取到对象的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后进入</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区域并把</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变量设置为当前线程，同时</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中的计数器</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加</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，若线程调用</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方法，将释放当前持有的</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_owner</a:t>
            </a:r>
            <a:r>
              <a:rPr lang="zh-CN" altLang="en-US" sz="2000" b="1" dirty="0">
                <a:latin typeface="仿宋" panose="02010609060101010101" pitchFamily="49" charset="-122"/>
                <a:ea typeface="仿宋" panose="02010609060101010101" pitchFamily="49" charset="-122"/>
                <a:cs typeface="+mn-ea"/>
                <a:sym typeface="+mn-lt"/>
              </a:rPr>
              <a:t>变量恢复为</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_count</a:t>
            </a:r>
            <a:r>
              <a:rPr lang="zh-CN" altLang="en-US" sz="2000" b="1" dirty="0">
                <a:latin typeface="仿宋" panose="02010609060101010101" pitchFamily="49" charset="-122"/>
                <a:ea typeface="仿宋" panose="02010609060101010101" pitchFamily="49" charset="-122"/>
                <a:cs typeface="+mn-ea"/>
                <a:sym typeface="+mn-lt"/>
              </a:rPr>
              <a:t>自减</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，同时该线程进入</a:t>
            </a:r>
            <a:r>
              <a:rPr lang="en-US" altLang="zh-CN" sz="2000" b="1" dirty="0">
                <a:latin typeface="仿宋" panose="02010609060101010101" pitchFamily="49" charset="-122"/>
                <a:ea typeface="仿宋" panose="02010609060101010101" pitchFamily="49" charset="-122"/>
                <a:cs typeface="+mn-ea"/>
                <a:sym typeface="+mn-lt"/>
              </a:rPr>
              <a:t>_</a:t>
            </a:r>
            <a:r>
              <a:rPr lang="en-US" altLang="zh-CN" sz="2000" b="1" dirty="0" err="1">
                <a:latin typeface="仿宋" panose="02010609060101010101" pitchFamily="49" charset="-122"/>
                <a:ea typeface="仿宋" panose="02010609060101010101" pitchFamily="49" charset="-122"/>
                <a:cs typeface="+mn-ea"/>
                <a:sym typeface="+mn-lt"/>
              </a:rPr>
              <a:t>WaitSet</a:t>
            </a:r>
            <a:r>
              <a:rPr lang="zh-CN" altLang="en-US" sz="2000" b="1" dirty="0">
                <a:latin typeface="仿宋" panose="02010609060101010101" pitchFamily="49" charset="-122"/>
                <a:ea typeface="仿宋" panose="02010609060101010101" pitchFamily="49" charset="-122"/>
                <a:cs typeface="+mn-ea"/>
                <a:sym typeface="+mn-lt"/>
              </a:rPr>
              <a:t>集合中等待被唤醒。若当前线程执行完毕也将释放</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并复位变量的值，以便其他线程进入获取</a:t>
            </a:r>
            <a:r>
              <a:rPr lang="en-US" altLang="zh-CN" sz="2000" b="1" dirty="0">
                <a:latin typeface="仿宋" panose="02010609060101010101" pitchFamily="49" charset="-122"/>
                <a:ea typeface="仿宋" panose="02010609060101010101" pitchFamily="49" charset="-122"/>
                <a:cs typeface="+mn-ea"/>
                <a:sym typeface="+mn-lt"/>
              </a:rPr>
              <a:t>monitor(</a:t>
            </a:r>
            <a:r>
              <a:rPr lang="zh-CN" altLang="en-US" sz="2000" b="1" dirty="0">
                <a:latin typeface="仿宋" panose="02010609060101010101" pitchFamily="49" charset="-122"/>
                <a:ea typeface="仿宋" panose="02010609060101010101" pitchFamily="49" charset="-122"/>
                <a:cs typeface="+mn-ea"/>
                <a:sym typeface="+mn-lt"/>
              </a:rPr>
              <a:t>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。如下图所示</a:t>
            </a:r>
          </a:p>
          <a:p>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5895A434-ED68-604E-826D-F2BEBF841FF6}"/>
              </a:ext>
            </a:extLst>
          </p:cNvPr>
          <p:cNvPicPr>
            <a:picLocks noChangeAspect="1"/>
          </p:cNvPicPr>
          <p:nvPr/>
        </p:nvPicPr>
        <p:blipFill>
          <a:blip r:embed="rId3"/>
          <a:stretch>
            <a:fillRect/>
          </a:stretch>
        </p:blipFill>
        <p:spPr>
          <a:xfrm>
            <a:off x="2177080" y="1235438"/>
            <a:ext cx="8112280" cy="5159411"/>
          </a:xfrm>
          <a:prstGeom prst="rect">
            <a:avLst/>
          </a:prstGeom>
        </p:spPr>
      </p:pic>
    </p:spTree>
    <p:extLst>
      <p:ext uri="{BB962C8B-B14F-4D97-AF65-F5344CB8AC3E}">
        <p14:creationId xmlns:p14="http://schemas.microsoft.com/office/powerpoint/2010/main" val="17241040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489649" y="1378091"/>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高效并发是从</a:t>
            </a:r>
            <a:r>
              <a:rPr lang="en-US" altLang="zh-CN" sz="2000" b="1" dirty="0">
                <a:latin typeface="仿宋" panose="02010609060101010101" pitchFamily="49" charset="-122"/>
                <a:ea typeface="仿宋" panose="02010609060101010101" pitchFamily="49" charset="-122"/>
                <a:cs typeface="+mn-ea"/>
                <a:sym typeface="+mn-lt"/>
              </a:rPr>
              <a:t>JDK 1.5</a:t>
            </a:r>
            <a:r>
              <a:rPr lang="zh-CN" altLang="en-US" sz="2000" b="1" dirty="0">
                <a:latin typeface="仿宋" panose="02010609060101010101" pitchFamily="49" charset="-122"/>
                <a:ea typeface="仿宋" panose="02010609060101010101" pitchFamily="49" charset="-122"/>
                <a:cs typeface="+mn-ea"/>
                <a:sym typeface="+mn-lt"/>
              </a:rPr>
              <a:t>到</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的重要改进，</a:t>
            </a:r>
            <a:r>
              <a:rPr lang="en-US" altLang="zh-CN" sz="2000" b="1" dirty="0" err="1">
                <a:latin typeface="仿宋" panose="02010609060101010101" pitchFamily="49" charset="-122"/>
                <a:ea typeface="仿宋" panose="02010609060101010101" pitchFamily="49" charset="-122"/>
                <a:cs typeface="+mn-ea"/>
                <a:sym typeface="+mn-lt"/>
              </a:rPr>
              <a:t>HotSpot</a:t>
            </a:r>
            <a:r>
              <a:rPr lang="zh-CN" altLang="en-US" sz="2000" b="1" dirty="0">
                <a:latin typeface="仿宋" panose="02010609060101010101" pitchFamily="49" charset="-122"/>
                <a:ea typeface="仿宋" panose="02010609060101010101" pitchFamily="49" charset="-122"/>
                <a:cs typeface="+mn-ea"/>
                <a:sym typeface="+mn-lt"/>
              </a:rPr>
              <a:t>虚拟机开发团队在这个版本上花费了大量的精力去实现各种锁优化技术，如适应性自旋（</a:t>
            </a:r>
            <a:r>
              <a:rPr lang="en-US" altLang="zh-CN" sz="2000" b="1" dirty="0">
                <a:latin typeface="仿宋" panose="02010609060101010101" pitchFamily="49" charset="-122"/>
                <a:ea typeface="仿宋" panose="02010609060101010101" pitchFamily="49" charset="-122"/>
                <a:cs typeface="+mn-ea"/>
                <a:sym typeface="+mn-lt"/>
              </a:rPr>
              <a:t>Adaptive Spinning</a:t>
            </a:r>
            <a:r>
              <a:rPr lang="zh-CN" altLang="en-US" sz="2000" b="1" dirty="0">
                <a:latin typeface="仿宋" panose="02010609060101010101" pitchFamily="49" charset="-122"/>
                <a:ea typeface="仿宋" panose="02010609060101010101" pitchFamily="49" charset="-122"/>
                <a:cs typeface="+mn-ea"/>
                <a:sym typeface="+mn-lt"/>
              </a:rPr>
              <a:t>），锁消除（</a:t>
            </a:r>
            <a:r>
              <a:rPr lang="en-US" altLang="zh-CN" sz="2000" b="1" dirty="0">
                <a:latin typeface="仿宋" panose="02010609060101010101" pitchFamily="49" charset="-122"/>
                <a:ea typeface="仿宋" panose="02010609060101010101" pitchFamily="49" charset="-122"/>
                <a:cs typeface="+mn-ea"/>
                <a:sym typeface="+mn-lt"/>
              </a:rPr>
              <a:t>Lock Elimination</a:t>
            </a:r>
            <a:r>
              <a:rPr lang="zh-CN" altLang="en-US" sz="2000" b="1" dirty="0">
                <a:latin typeface="仿宋" panose="02010609060101010101" pitchFamily="49" charset="-122"/>
                <a:ea typeface="仿宋" panose="02010609060101010101" pitchFamily="49" charset="-122"/>
                <a:cs typeface="+mn-ea"/>
                <a:sym typeface="+mn-lt"/>
              </a:rPr>
              <a:t>），锁粗化（</a:t>
            </a:r>
            <a:r>
              <a:rPr lang="en-US" altLang="zh-CN" sz="2000" b="1" dirty="0">
                <a:latin typeface="仿宋" panose="02010609060101010101" pitchFamily="49" charset="-122"/>
                <a:ea typeface="仿宋" panose="02010609060101010101" pitchFamily="49" charset="-122"/>
                <a:cs typeface="+mn-ea"/>
                <a:sym typeface="+mn-lt"/>
              </a:rPr>
              <a:t>Lock Coarsening</a:t>
            </a:r>
            <a:r>
              <a:rPr lang="zh-CN" altLang="en-US" sz="2000" b="1" dirty="0">
                <a:latin typeface="仿宋" panose="02010609060101010101" pitchFamily="49" charset="-122"/>
                <a:ea typeface="仿宋" panose="02010609060101010101" pitchFamily="49" charset="-122"/>
                <a:cs typeface="+mn-ea"/>
                <a:sym typeface="+mn-lt"/>
              </a:rPr>
              <a:t>），轻量级锁（</a:t>
            </a:r>
            <a:r>
              <a:rPr lang="en-US" altLang="zh-CN" sz="2000" b="1" dirty="0">
                <a:latin typeface="仿宋" panose="02010609060101010101" pitchFamily="49" charset="-122"/>
                <a:ea typeface="仿宋" panose="02010609060101010101" pitchFamily="49" charset="-122"/>
                <a:cs typeface="+mn-ea"/>
                <a:sym typeface="+mn-lt"/>
              </a:rPr>
              <a:t>Lightweight Locking</a:t>
            </a:r>
            <a:r>
              <a:rPr lang="zh-CN" altLang="en-US" sz="2000" b="1" dirty="0">
                <a:latin typeface="仿宋" panose="02010609060101010101" pitchFamily="49" charset="-122"/>
                <a:ea typeface="仿宋" panose="02010609060101010101" pitchFamily="49" charset="-122"/>
                <a:cs typeface="+mn-ea"/>
                <a:sym typeface="+mn-lt"/>
              </a:rPr>
              <a:t>）和偏向锁（</a:t>
            </a:r>
            <a:r>
              <a:rPr lang="en-US" altLang="zh-CN" sz="2000" b="1" dirty="0">
                <a:latin typeface="仿宋" panose="02010609060101010101" pitchFamily="49" charset="-122"/>
                <a:ea typeface="仿宋" panose="02010609060101010101" pitchFamily="49" charset="-122"/>
                <a:cs typeface="+mn-ea"/>
                <a:sym typeface="+mn-lt"/>
              </a:rPr>
              <a:t>Biased Locking</a:t>
            </a:r>
            <a:r>
              <a:rPr lang="zh-CN" altLang="en-US" sz="2000" b="1" dirty="0">
                <a:latin typeface="仿宋" panose="02010609060101010101" pitchFamily="49" charset="-122"/>
                <a:ea typeface="仿宋" panose="02010609060101010101" pitchFamily="49" charset="-122"/>
                <a:cs typeface="+mn-ea"/>
                <a:sym typeface="+mn-lt"/>
              </a:rPr>
              <a:t>）等。</a:t>
            </a:r>
          </a:p>
          <a:p>
            <a:r>
              <a:rPr lang="en-US" altLang="zh-CN" sz="2000" b="1" dirty="0">
                <a:latin typeface="仿宋" panose="02010609060101010101" pitchFamily="49" charset="-122"/>
                <a:ea typeface="仿宋" panose="02010609060101010101" pitchFamily="49" charset="-122"/>
                <a:cs typeface="+mn-ea"/>
                <a:sym typeface="+mn-lt"/>
              </a:rPr>
              <a:t>JDK 1.6</a:t>
            </a:r>
            <a:r>
              <a:rPr lang="zh-CN" altLang="en-US" sz="2000" b="1" dirty="0">
                <a:latin typeface="仿宋" panose="02010609060101010101" pitchFamily="49" charset="-122"/>
                <a:ea typeface="仿宋" panose="02010609060101010101" pitchFamily="49" charset="-122"/>
                <a:cs typeface="+mn-ea"/>
                <a:sym typeface="+mn-lt"/>
              </a:rPr>
              <a:t>发布后，</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err="1">
                <a:latin typeface="仿宋" panose="02010609060101010101" pitchFamily="49" charset="-122"/>
                <a:ea typeface="仿宋" panose="02010609060101010101" pitchFamily="49" charset="-122"/>
                <a:cs typeface="+mn-ea"/>
                <a:sym typeface="+mn-lt"/>
              </a:rPr>
              <a:t>ReetrantLock</a:t>
            </a:r>
            <a:r>
              <a:rPr lang="zh-CN" altLang="en-US" sz="2000" b="1" dirty="0">
                <a:latin typeface="仿宋" panose="02010609060101010101" pitchFamily="49" charset="-122"/>
                <a:ea typeface="仿宋" panose="02010609060101010101" pitchFamily="49" charset="-122"/>
                <a:cs typeface="+mn-ea"/>
                <a:sym typeface="+mn-lt"/>
              </a:rPr>
              <a:t>的性能基本持平，且虚拟机在未来的性能改进中肯定也会更加倾向于原生的</a:t>
            </a:r>
            <a:r>
              <a:rPr lang="en-US" altLang="zh-CN" sz="2000" b="1" dirty="0" err="1">
                <a:latin typeface="仿宋" panose="02010609060101010101" pitchFamily="49" charset="-122"/>
                <a:ea typeface="仿宋" panose="02010609060101010101" pitchFamily="49" charset="-122"/>
                <a:cs typeface="+mn-ea"/>
                <a:sym typeface="+mn-lt"/>
              </a:rPr>
              <a:t>sychnorized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锁主要存在四中状态，依次是：无锁状态、偏向锁状态、轻量级锁状态、重量级锁状态，他们会随着竞争的激烈而逐渐升级。注意锁可以升级不可降级，这种策略是为了提高获得锁和释放锁的效率。</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偏向锁、轻量级锁、重量级锁三者各自的应用场景：</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偏向锁：只有一个线程进入临界区；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轻量级锁：多个线程交替进入临界区；</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重量级锁：多个线程同时进入临界区。</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99469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32453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偏向锁</a:t>
            </a:r>
          </a:p>
          <a:p>
            <a:r>
              <a:rPr lang="zh-CN" altLang="en-US" sz="2000" b="1" dirty="0">
                <a:latin typeface="仿宋" panose="02010609060101010101" pitchFamily="49" charset="-122"/>
                <a:ea typeface="仿宋" panose="02010609060101010101" pitchFamily="49" charset="-122"/>
                <a:cs typeface="+mn-ea"/>
                <a:sym typeface="+mn-lt"/>
              </a:rPr>
              <a:t>偏向锁是</a:t>
            </a:r>
            <a:r>
              <a:rPr lang="en-US" altLang="zh-CN" sz="2000" b="1" dirty="0">
                <a:latin typeface="仿宋" panose="02010609060101010101" pitchFamily="49" charset="-122"/>
                <a:ea typeface="仿宋" panose="02010609060101010101" pitchFamily="49" charset="-122"/>
                <a:cs typeface="+mn-ea"/>
                <a:sym typeface="+mn-lt"/>
              </a:rPr>
              <a:t>Java 6</a:t>
            </a:r>
            <a:r>
              <a:rPr lang="zh-CN" altLang="en-US" sz="2000" b="1" dirty="0">
                <a:latin typeface="仿宋" panose="02010609060101010101" pitchFamily="49" charset="-122"/>
                <a:ea typeface="仿宋" panose="02010609060101010101" pitchFamily="49" charset="-122"/>
                <a:cs typeface="+mn-ea"/>
                <a:sym typeface="+mn-lt"/>
              </a:rPr>
              <a:t>之后加入的新锁，它是一种针对加锁操作的优化手段，经过研究发现，在大多数情况下，锁不仅不存在多线程竞争，而且总是由同一线程多次获得，因此为了减少同一线程获取锁</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会涉及到一些</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操作</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耗时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的代价而引入偏向锁。偏向锁的核心思想是，如果一个线程获得了锁，那么锁就进入偏向模式，此时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偏向锁结构，当这个线程再次请求锁时，无需再做任何同步操作，即获取锁的过程，这样就省去了大量有关锁申请的操作，从而也就提供程序的性能。所以，对于没有锁竞争的场合，偏向锁有很好的优化效果，毕竟极有可能连续多次是同一个线程申请相同的锁。但是对于锁竞争比较激烈的场合，偏向锁就失效了，因为这样场合极有可能每次申请锁的线程都是不相同的，因此这种场合下不应该使用偏向锁，否则会得不偿失，需要注意的是，偏向锁失败后，并不会立即膨胀为重量级锁，而是先升级为轻量级锁。下面我们接着了解轻量级锁。</a:t>
            </a:r>
          </a:p>
          <a:p>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轻量级锁</a:t>
            </a:r>
          </a:p>
          <a:p>
            <a:r>
              <a:rPr lang="zh-CN" altLang="en-US" sz="2000" b="1" dirty="0">
                <a:latin typeface="仿宋" panose="02010609060101010101" pitchFamily="49" charset="-122"/>
                <a:ea typeface="仿宋" panose="02010609060101010101" pitchFamily="49" charset="-122"/>
                <a:cs typeface="+mn-ea"/>
                <a:sym typeface="+mn-lt"/>
              </a:rPr>
              <a:t>倘若偏向锁失败，虚拟机并不会立即升级为重量级锁，它还会尝试使用一种称为轻量级锁的优化手段</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之后加入的</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a:t>
            </a:r>
            <a:r>
              <a:rPr lang="en-US" altLang="zh-CN" sz="2000" b="1" dirty="0">
                <a:latin typeface="仿宋" panose="02010609060101010101" pitchFamily="49" charset="-122"/>
                <a:ea typeface="仿宋" panose="02010609060101010101" pitchFamily="49" charset="-122"/>
                <a:cs typeface="+mn-ea"/>
                <a:sym typeface="+mn-lt"/>
              </a:rPr>
              <a:t>Mark Word </a:t>
            </a:r>
            <a:r>
              <a:rPr lang="zh-CN" altLang="en-US" sz="2000" b="1" dirty="0">
                <a:latin typeface="仿宋" panose="02010609060101010101" pitchFamily="49" charset="-122"/>
                <a:ea typeface="仿宋" panose="02010609060101010101" pitchFamily="49" charset="-122"/>
                <a:cs typeface="+mn-ea"/>
                <a:sym typeface="+mn-lt"/>
              </a:rPr>
              <a:t>的结构也变为轻量级锁的结构。轻量级锁能够提升程序性能的依据是“对绝大部分的锁，在整个同步周期内都不存在竞争”，注意这是经验数据。需要了解的是，轻量级锁所适应的场景是线程交替执行同步块的场合，如果存在同一时间访问同一锁的场合，就会导致轻量级锁膨胀为重量级锁。</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92995362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锁的几种状态</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09A31A10-1163-9F4D-87FF-C464C3228B70}"/>
              </a:ext>
            </a:extLst>
          </p:cNvPr>
          <p:cNvSpPr txBox="1"/>
          <p:nvPr/>
        </p:nvSpPr>
        <p:spPr>
          <a:xfrm>
            <a:off x="565849" y="1299595"/>
            <a:ext cx="11487142" cy="5016758"/>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自旋锁</a:t>
            </a:r>
          </a:p>
          <a:p>
            <a:r>
              <a:rPr lang="zh-CN" altLang="en-US" sz="2000" b="1" dirty="0">
                <a:latin typeface="仿宋" panose="02010609060101010101" pitchFamily="49" charset="-122"/>
                <a:ea typeface="仿宋" panose="02010609060101010101" pitchFamily="49" charset="-122"/>
                <a:cs typeface="+mn-ea"/>
                <a:sym typeface="+mn-lt"/>
              </a:rPr>
              <a:t>轻量级锁失败后，虚拟机为了避免线程真实地在操作系统层面挂起，还会进行一项称为自旋锁的优化手段。这是基于在大多数情况下，线程持有锁的时间都不会太长，如果直接挂起操作系统层面的线程可能会得不偿失，毕竟操作系统实现线程之间的切换时需要从用户态转换到核心态，这个状态之间的转换需要相对比较长的时间，时间成本相对较高，因此自旋锁会假设在不久将来，当前的线程可以获得锁，因此虚拟机会让当前想要获取锁的线程做几个空循环</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这也是称为自旋的原因</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，一般不会太久，可能是</a:t>
            </a:r>
            <a:r>
              <a:rPr lang="en-US" altLang="zh-CN" sz="2000" b="1" dirty="0">
                <a:latin typeface="仿宋" panose="02010609060101010101" pitchFamily="49" charset="-122"/>
                <a:ea typeface="仿宋" panose="02010609060101010101" pitchFamily="49" charset="-122"/>
                <a:cs typeface="+mn-ea"/>
                <a:sym typeface="+mn-lt"/>
              </a:rPr>
              <a:t>50</a:t>
            </a:r>
            <a:r>
              <a:rPr lang="zh-CN" altLang="en-US" sz="2000" b="1" dirty="0">
                <a:latin typeface="仿宋" panose="02010609060101010101" pitchFamily="49" charset="-122"/>
                <a:ea typeface="仿宋" panose="02010609060101010101" pitchFamily="49" charset="-122"/>
                <a:cs typeface="+mn-ea"/>
                <a:sym typeface="+mn-lt"/>
              </a:rPr>
              <a:t>个循环或</a:t>
            </a:r>
            <a:r>
              <a:rPr lang="en-US" altLang="zh-CN" sz="2000" b="1" dirty="0">
                <a:latin typeface="仿宋" panose="02010609060101010101" pitchFamily="49" charset="-122"/>
                <a:ea typeface="仿宋" panose="02010609060101010101" pitchFamily="49" charset="-122"/>
                <a:cs typeface="+mn-ea"/>
                <a:sym typeface="+mn-lt"/>
              </a:rPr>
              <a:t>100</a:t>
            </a:r>
            <a:r>
              <a:rPr lang="zh-CN" altLang="en-US" sz="2000" b="1" dirty="0">
                <a:latin typeface="仿宋" panose="02010609060101010101" pitchFamily="49" charset="-122"/>
                <a:ea typeface="仿宋" panose="02010609060101010101" pitchFamily="49" charset="-122"/>
                <a:cs typeface="+mn-ea"/>
                <a:sym typeface="+mn-lt"/>
              </a:rPr>
              <a:t>循环，在经过若干次循环后，如果得到锁，就顺利进入临界区。如果还不能获得锁，那就会将线程在操作系统层面挂起，这就是自旋锁的优化方式，这种方式确实也是可以提升效率的。最后没办法也就只能升级为重量级锁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锁消除</a:t>
            </a:r>
          </a:p>
          <a:p>
            <a:r>
              <a:rPr lang="zh-CN" altLang="en-US" sz="2000" b="1" dirty="0">
                <a:latin typeface="仿宋" panose="02010609060101010101" pitchFamily="49" charset="-122"/>
                <a:ea typeface="仿宋" panose="02010609060101010101" pitchFamily="49" charset="-122"/>
                <a:cs typeface="+mn-ea"/>
                <a:sym typeface="+mn-lt"/>
              </a:rPr>
              <a:t>消除锁是虚拟机另外一种锁的优化，这种优化更彻底，</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虚拟机在</a:t>
            </a:r>
            <a:r>
              <a:rPr lang="en-US" altLang="zh-CN" sz="2000" b="1" dirty="0">
                <a:latin typeface="仿宋" panose="02010609060101010101" pitchFamily="49" charset="-122"/>
                <a:ea typeface="仿宋" panose="02010609060101010101" pitchFamily="49" charset="-122"/>
                <a:cs typeface="+mn-ea"/>
                <a:sym typeface="+mn-lt"/>
              </a:rPr>
              <a:t>JIT</a:t>
            </a:r>
            <a:r>
              <a:rPr lang="zh-CN" altLang="en-US" sz="2000" b="1" dirty="0">
                <a:latin typeface="仿宋" panose="02010609060101010101" pitchFamily="49" charset="-122"/>
                <a:ea typeface="仿宋" panose="02010609060101010101" pitchFamily="49" charset="-122"/>
                <a:cs typeface="+mn-ea"/>
                <a:sym typeface="+mn-lt"/>
              </a:rPr>
              <a:t>编译时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可以简单理解为当某段代码即将第一次被执行时进行编译，又称即时编译</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，通过对运行上下文的扫描，去除不可能存在共享资源竞争的锁，通过这种方式消除没有必要的锁，可以节省毫无意义的请求锁时间，如下</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append</a:t>
            </a:r>
            <a:r>
              <a:rPr lang="zh-CN" altLang="en-US" sz="2000" b="1" dirty="0">
                <a:latin typeface="仿宋" panose="02010609060101010101" pitchFamily="49" charset="-122"/>
                <a:ea typeface="仿宋" panose="02010609060101010101" pitchFamily="49" charset="-122"/>
                <a:cs typeface="+mn-ea"/>
                <a:sym typeface="+mn-lt"/>
              </a:rPr>
              <a:t>是一个同步方法，但是在</a:t>
            </a:r>
            <a:r>
              <a:rPr lang="en-US" altLang="zh-CN" sz="2000" b="1" dirty="0">
                <a:latin typeface="仿宋" panose="02010609060101010101" pitchFamily="49" charset="-122"/>
                <a:ea typeface="仿宋" panose="02010609060101010101" pitchFamily="49" charset="-122"/>
                <a:cs typeface="+mn-ea"/>
                <a:sym typeface="+mn-lt"/>
              </a:rPr>
              <a:t>add</a:t>
            </a:r>
            <a:r>
              <a:rPr lang="zh-CN" altLang="en-US" sz="2000" b="1" dirty="0">
                <a:latin typeface="仿宋" panose="02010609060101010101" pitchFamily="49" charset="-122"/>
                <a:ea typeface="仿宋" panose="02010609060101010101" pitchFamily="49" charset="-122"/>
                <a:cs typeface="+mn-ea"/>
                <a:sym typeface="+mn-lt"/>
              </a:rPr>
              <a:t>方法中的</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属于一个局部变量，并且不会被其他线程所使用，因此</a:t>
            </a:r>
            <a:r>
              <a:rPr lang="en-US" altLang="zh-CN" sz="2000" b="1" dirty="0" err="1">
                <a:latin typeface="仿宋" panose="02010609060101010101" pitchFamily="49" charset="-122"/>
                <a:ea typeface="仿宋" panose="02010609060101010101" pitchFamily="49" charset="-122"/>
                <a:cs typeface="+mn-ea"/>
                <a:sym typeface="+mn-lt"/>
              </a:rPr>
              <a:t>StringBuffer</a:t>
            </a:r>
            <a:r>
              <a:rPr lang="zh-CN" altLang="en-US" sz="2000" b="1" dirty="0">
                <a:latin typeface="仿宋" panose="02010609060101010101" pitchFamily="49" charset="-122"/>
                <a:ea typeface="仿宋" panose="02010609060101010101" pitchFamily="49" charset="-122"/>
                <a:cs typeface="+mn-ea"/>
                <a:sym typeface="+mn-lt"/>
              </a:rPr>
              <a:t>不可能存在共享资源竞争的情景，</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会自动将其锁消除。</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16497908"/>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之后的</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关键字底层做了哪些优化</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84D5DF87-9431-2C4B-BA63-D9FE792C6D03}"/>
              </a:ext>
            </a:extLst>
          </p:cNvPr>
          <p:cNvPicPr>
            <a:picLocks noChangeAspect="1"/>
          </p:cNvPicPr>
          <p:nvPr/>
        </p:nvPicPr>
        <p:blipFill>
          <a:blip r:embed="rId3"/>
          <a:stretch>
            <a:fillRect/>
          </a:stretch>
        </p:blipFill>
        <p:spPr>
          <a:xfrm>
            <a:off x="1810513" y="164697"/>
            <a:ext cx="8685292" cy="6615681"/>
          </a:xfrm>
          <a:prstGeom prst="rect">
            <a:avLst/>
          </a:prstGeom>
        </p:spPr>
      </p:pic>
    </p:spTree>
    <p:extLst>
      <p:ext uri="{BB962C8B-B14F-4D97-AF65-F5344CB8AC3E}">
        <p14:creationId xmlns:p14="http://schemas.microsoft.com/office/powerpoint/2010/main" val="2030832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610155"/>
            <a:ext cx="11487142" cy="4093428"/>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① 两者都是可重入锁</a:t>
            </a:r>
          </a:p>
          <a:p>
            <a:r>
              <a:rPr lang="zh-CN" altLang="en-US" sz="2000" b="1" dirty="0">
                <a:latin typeface="仿宋" panose="02010609060101010101" pitchFamily="49" charset="-122"/>
                <a:ea typeface="仿宋" panose="02010609060101010101" pitchFamily="49" charset="-122"/>
                <a:cs typeface="+mn-ea"/>
                <a:sym typeface="+mn-lt"/>
              </a:rPr>
              <a:t>两者都是可重入锁。“可重入锁”概念是：自己可以再次获取自己的内部锁。比如一个线程获得了某个对象的锁，此时这个对象锁还没有释放，当其再次想要获取这个对象的锁的时候还是可以获取的，如果不可锁重入的话，就会造成死锁。同一个线程每次获取锁，锁的计数器都自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，所以要等到锁的计数器下降为</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时才能释放锁。</a:t>
            </a:r>
          </a:p>
          <a:p>
            <a:r>
              <a:rPr lang="zh-CN" altLang="en-US" sz="2000" b="1" dirty="0">
                <a:latin typeface="仿宋" panose="02010609060101010101" pitchFamily="49" charset="-122"/>
                <a:ea typeface="仿宋" panose="02010609060101010101" pitchFamily="49" charset="-122"/>
                <a:cs typeface="+mn-ea"/>
                <a:sym typeface="+mn-lt"/>
              </a:rPr>
              <a:t>②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而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依赖于 </a:t>
            </a:r>
            <a:r>
              <a:rPr lang="en-US" altLang="zh-CN" sz="2000" b="1" dirty="0">
                <a:latin typeface="仿宋" panose="02010609060101010101" pitchFamily="49" charset="-122"/>
                <a:ea typeface="仿宋" panose="02010609060101010101" pitchFamily="49" charset="-122"/>
                <a:cs typeface="+mn-ea"/>
                <a:sym typeface="+mn-lt"/>
              </a:rPr>
              <a:t>API</a:t>
            </a:r>
          </a:p>
          <a:p>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是依赖于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实现的，前面我们也讲到了 虚拟机团队在 </a:t>
            </a:r>
            <a:r>
              <a:rPr lang="en-US" altLang="zh-CN" sz="2000" b="1" dirty="0">
                <a:latin typeface="仿宋" panose="02010609060101010101" pitchFamily="49" charset="-122"/>
                <a:ea typeface="仿宋" panose="02010609060101010101" pitchFamily="49" charset="-122"/>
                <a:cs typeface="+mn-ea"/>
                <a:sym typeface="+mn-lt"/>
              </a:rPr>
              <a:t>JDK1.6 </a:t>
            </a:r>
            <a:r>
              <a:rPr lang="zh-CN" altLang="en-US" sz="2000" b="1" dirty="0">
                <a:latin typeface="仿宋" panose="02010609060101010101" pitchFamily="49" charset="-122"/>
                <a:ea typeface="仿宋" panose="02010609060101010101" pitchFamily="49" charset="-122"/>
                <a:cs typeface="+mn-ea"/>
                <a:sym typeface="+mn-lt"/>
              </a:rPr>
              <a:t>为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关键字进行了很多优化，但是这些优化都是在虚拟机层面实现的，并没有直接暴露给我们。</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CN" sz="2000" b="1" dirty="0">
                <a:latin typeface="仿宋" panose="02010609060101010101" pitchFamily="49" charset="-122"/>
                <a:ea typeface="仿宋" panose="02010609060101010101" pitchFamily="49" charset="-122"/>
                <a:cs typeface="+mn-ea"/>
                <a:sym typeface="+mn-lt"/>
              </a:rPr>
              <a:t>JDK </a:t>
            </a:r>
            <a:r>
              <a:rPr lang="zh-CN" altLang="en-US" sz="2000" b="1" dirty="0">
                <a:latin typeface="仿宋" panose="02010609060101010101" pitchFamily="49" charset="-122"/>
                <a:ea typeface="仿宋" panose="02010609060101010101" pitchFamily="49" charset="-122"/>
                <a:cs typeface="+mn-ea"/>
                <a:sym typeface="+mn-lt"/>
              </a:rPr>
              <a:t>层面实现的（也就是 </a:t>
            </a:r>
            <a:r>
              <a:rPr lang="en-US" altLang="zh-CN" sz="2000" b="1" dirty="0">
                <a:latin typeface="仿宋" panose="02010609060101010101" pitchFamily="49" charset="-122"/>
                <a:ea typeface="仿宋" panose="02010609060101010101" pitchFamily="49" charset="-122"/>
                <a:cs typeface="+mn-ea"/>
                <a:sym typeface="+mn-lt"/>
              </a:rPr>
              <a:t>API </a:t>
            </a:r>
            <a:r>
              <a:rPr lang="zh-CN" altLang="en-US" sz="2000" b="1" dirty="0">
                <a:latin typeface="仿宋" panose="02010609060101010101" pitchFamily="49" charset="-122"/>
                <a:ea typeface="仿宋" panose="02010609060101010101" pitchFamily="49" charset="-122"/>
                <a:cs typeface="+mn-ea"/>
                <a:sym typeface="+mn-lt"/>
              </a:rPr>
              <a:t>层面，需要 </a:t>
            </a:r>
            <a:r>
              <a:rPr lang="en-US" altLang="zh-CN" sz="2000" b="1" dirty="0">
                <a:latin typeface="仿宋" panose="02010609060101010101" pitchFamily="49" charset="-122"/>
                <a:ea typeface="仿宋" panose="02010609060101010101" pitchFamily="49" charset="-122"/>
                <a:cs typeface="+mn-ea"/>
                <a:sym typeface="+mn-lt"/>
              </a:rPr>
              <a:t>lock() </a:t>
            </a:r>
            <a:r>
              <a:rPr lang="zh-CN" altLang="en-US" sz="2000" b="1" dirty="0">
                <a:latin typeface="仿宋" panose="02010609060101010101" pitchFamily="49" charset="-122"/>
                <a:ea typeface="仿宋" panose="02010609060101010101" pitchFamily="49" charset="-122"/>
                <a:cs typeface="+mn-ea"/>
                <a:sym typeface="+mn-lt"/>
              </a:rPr>
              <a:t>和 </a:t>
            </a:r>
            <a:r>
              <a:rPr lang="en-US" altLang="zh-CN" sz="2000" b="1" dirty="0">
                <a:latin typeface="仿宋" panose="02010609060101010101" pitchFamily="49" charset="-122"/>
                <a:ea typeface="仿宋" panose="02010609060101010101" pitchFamily="49" charset="-122"/>
                <a:cs typeface="+mn-ea"/>
                <a:sym typeface="+mn-lt"/>
              </a:rPr>
              <a:t>unlock </a:t>
            </a:r>
            <a:r>
              <a:rPr lang="zh-CN" altLang="en-US" sz="2000" b="1" dirty="0">
                <a:latin typeface="仿宋" panose="02010609060101010101" pitchFamily="49" charset="-122"/>
                <a:ea typeface="仿宋" panose="02010609060101010101" pitchFamily="49" charset="-122"/>
                <a:cs typeface="+mn-ea"/>
                <a:sym typeface="+mn-lt"/>
              </a:rPr>
              <a:t>方法配合 </a:t>
            </a:r>
            <a:r>
              <a:rPr lang="en-US" altLang="zh-CN" sz="2000" b="1" dirty="0">
                <a:latin typeface="仿宋" panose="02010609060101010101" pitchFamily="49" charset="-122"/>
                <a:ea typeface="仿宋" panose="02010609060101010101" pitchFamily="49" charset="-122"/>
                <a:cs typeface="+mn-ea"/>
                <a:sym typeface="+mn-lt"/>
              </a:rPr>
              <a:t>try/finally </a:t>
            </a:r>
            <a:r>
              <a:rPr lang="zh-CN" altLang="en-US" sz="2000" b="1" dirty="0">
                <a:latin typeface="仿宋" panose="02010609060101010101" pitchFamily="49" charset="-122"/>
                <a:ea typeface="仿宋" panose="02010609060101010101" pitchFamily="49" charset="-122"/>
                <a:cs typeface="+mn-ea"/>
                <a:sym typeface="+mn-lt"/>
              </a:rPr>
              <a:t>语句块来完成），所以我们可以通过查看它的源代码，来看它是如何实现的。</a:t>
            </a:r>
          </a:p>
          <a:p>
            <a:r>
              <a:rPr lang="zh-CN" altLang="en-US" sz="2000" b="1" dirty="0">
                <a:latin typeface="仿宋" panose="02010609060101010101" pitchFamily="49" charset="-122"/>
                <a:ea typeface="仿宋" panose="02010609060101010101" pitchFamily="49" charset="-122"/>
                <a:cs typeface="+mn-ea"/>
                <a:sym typeface="+mn-lt"/>
              </a:rPr>
              <a:t>③ </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比 </a:t>
            </a:r>
            <a:r>
              <a:rPr lang="en-US" altLang="zh-CN" sz="2000" b="1" dirty="0">
                <a:latin typeface="仿宋" panose="02010609060101010101" pitchFamily="49" charset="-122"/>
                <a:ea typeface="仿宋" panose="02010609060101010101" pitchFamily="49" charset="-122"/>
                <a:cs typeface="+mn-ea"/>
                <a:sym typeface="+mn-lt"/>
              </a:rPr>
              <a:t>synchronized </a:t>
            </a:r>
            <a:r>
              <a:rPr lang="zh-CN" altLang="en-US" sz="2000" b="1" dirty="0">
                <a:latin typeface="仿宋" panose="02010609060101010101" pitchFamily="49" charset="-122"/>
                <a:ea typeface="仿宋" panose="02010609060101010101" pitchFamily="49" charset="-122"/>
                <a:cs typeface="+mn-ea"/>
                <a:sym typeface="+mn-lt"/>
              </a:rPr>
              <a:t>增加了一些高级功能</a:t>
            </a:r>
          </a:p>
          <a:p>
            <a:r>
              <a:rPr lang="zh-CN" altLang="en-US" sz="2000" b="1" dirty="0">
                <a:latin typeface="仿宋" panose="02010609060101010101" pitchFamily="49" charset="-122"/>
                <a:ea typeface="仿宋" panose="02010609060101010101" pitchFamily="49" charset="-122"/>
                <a:cs typeface="+mn-ea"/>
                <a:sym typeface="+mn-lt"/>
              </a:rPr>
              <a:t>相比</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增加了一些高级功能。主要来说主要有三点：①等待可中断；②可实现公平锁；③可实现选择性通知（锁可以绑定多个条件）</a:t>
            </a:r>
          </a:p>
        </p:txBody>
      </p:sp>
    </p:spTree>
    <p:extLst>
      <p:ext uri="{BB962C8B-B14F-4D97-AF65-F5344CB8AC3E}">
        <p14:creationId xmlns:p14="http://schemas.microsoft.com/office/powerpoint/2010/main" val="287310409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1107235"/>
            <a:ext cx="11487142" cy="5632311"/>
          </a:xfrm>
          <a:prstGeom prst="rect">
            <a:avLst/>
          </a:prstGeom>
          <a:noFill/>
        </p:spPr>
        <p:txBody>
          <a:bodyPr wrap="square" rtlCol="0">
            <a:spAutoFit/>
          </a:bodyPr>
          <a:lstStyle/>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提供了一种能够中断等待锁的线程的机制，通过</a:t>
            </a:r>
            <a:r>
              <a:rPr lang="en-US" altLang="zh-CN" sz="2000" b="1" dirty="0" err="1">
                <a:latin typeface="仿宋" panose="02010609060101010101" pitchFamily="49" charset="-122"/>
                <a:ea typeface="仿宋" panose="02010609060101010101" pitchFamily="49" charset="-122"/>
                <a:cs typeface="+mn-ea"/>
                <a:sym typeface="+mn-lt"/>
              </a:rPr>
              <a:t>lock.lockInterruptibly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来实现这个机制。也就是说正在等待的线程可以选择放弃等待，改为处理其他事情。</a:t>
            </a:r>
          </a:p>
          <a:p>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可以指定是公平锁还是非公平锁。而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只能是非公平锁。所谓的公平锁就是先等待的线程先获得锁。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默认情况是非公平的，可以通过 </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类的</a:t>
            </a:r>
            <a:r>
              <a:rPr lang="en-US" altLang="zh-CN" sz="2000" b="1" dirty="0" err="1">
                <a:latin typeface="仿宋" panose="02010609060101010101" pitchFamily="49" charset="-122"/>
                <a:ea typeface="仿宋" panose="02010609060101010101" pitchFamily="49" charset="-122"/>
                <a:cs typeface="+mn-ea"/>
                <a:sym typeface="+mn-lt"/>
              </a:rPr>
              <a:t>ReentrantLock</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fair)</a:t>
            </a:r>
            <a:r>
              <a:rPr lang="zh-CN" altLang="en-US" sz="2000" b="1" dirty="0">
                <a:latin typeface="仿宋" panose="02010609060101010101" pitchFamily="49" charset="-122"/>
                <a:ea typeface="仿宋" panose="02010609060101010101" pitchFamily="49" charset="-122"/>
                <a:cs typeface="+mn-ea"/>
                <a:sym typeface="+mn-lt"/>
              </a:rPr>
              <a:t>构造方法来制定是否是公平的。</a:t>
            </a:r>
          </a:p>
          <a:p>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关键字与</a:t>
            </a:r>
            <a:r>
              <a:rPr lang="en-US" altLang="zh-CN" sz="2000" b="1" dirty="0">
                <a:latin typeface="仿宋" panose="02010609060101010101" pitchFamily="49" charset="-122"/>
                <a:ea typeface="仿宋" panose="02010609060101010101" pitchFamily="49" charset="-122"/>
                <a:cs typeface="+mn-ea"/>
                <a:sym typeface="+mn-lt"/>
              </a:rPr>
              <a:t>wait()</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方法相结合可以实现等待</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通知机制，</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类当然也可以实现，但是需要借助于</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接口与</a:t>
            </a:r>
            <a:r>
              <a:rPr lang="en-US" altLang="zh-CN" sz="2000" b="1" dirty="0" err="1">
                <a:latin typeface="仿宋" panose="02010609060101010101" pitchFamily="49" charset="-122"/>
                <a:ea typeface="仿宋" panose="02010609060101010101" pitchFamily="49" charset="-122"/>
                <a:cs typeface="+mn-ea"/>
                <a:sym typeface="+mn-lt"/>
              </a:rPr>
              <a:t>newCondition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是</a:t>
            </a:r>
            <a:r>
              <a:rPr lang="en-US" altLang="zh-CN" sz="2000" b="1" dirty="0">
                <a:latin typeface="仿宋" panose="02010609060101010101" pitchFamily="49" charset="-122"/>
                <a:ea typeface="仿宋" panose="02010609060101010101" pitchFamily="49" charset="-122"/>
                <a:cs typeface="+mn-ea"/>
                <a:sym typeface="+mn-lt"/>
              </a:rPr>
              <a:t>JDK1.5</a:t>
            </a:r>
            <a:r>
              <a:rPr lang="zh-CN" altLang="en-US" sz="2000" b="1" dirty="0">
                <a:latin typeface="仿宋" panose="02010609060101010101" pitchFamily="49" charset="-122"/>
                <a:ea typeface="仿宋" panose="02010609060101010101" pitchFamily="49" charset="-122"/>
                <a:cs typeface="+mn-ea"/>
                <a:sym typeface="+mn-lt"/>
              </a:rPr>
              <a:t>之后才有的，它具有很好的灵活性，比如可以实现多路通知功能也就是在一个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对象中可以创建多个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实例（即对象监视器），线程对象可以注册在指定的</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中，从而可以有选择性的进行线程通知，在调度线程上更加灵活。 在使用</a:t>
            </a:r>
            <a:r>
              <a:rPr lang="en-US" altLang="zh-CN" sz="2000" b="1" dirty="0">
                <a:latin typeface="仿宋" panose="02010609060101010101" pitchFamily="49" charset="-122"/>
                <a:ea typeface="仿宋" panose="02010609060101010101" pitchFamily="49" charset="-122"/>
                <a:cs typeface="+mn-ea"/>
                <a:sym typeface="+mn-lt"/>
              </a:rPr>
              <a:t>notify/</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方法进行通知时，被通知的线程是由 </a:t>
            </a:r>
            <a:r>
              <a:rPr lang="en-US" altLang="zh-CN" sz="2000" b="1" dirty="0">
                <a:latin typeface="仿宋" panose="02010609060101010101" pitchFamily="49" charset="-122"/>
                <a:ea typeface="仿宋" panose="02010609060101010101" pitchFamily="49" charset="-122"/>
                <a:cs typeface="+mn-ea"/>
                <a:sym typeface="+mn-lt"/>
              </a:rPr>
              <a:t>JVM </a:t>
            </a:r>
            <a:r>
              <a:rPr lang="zh-CN" altLang="en-US" sz="2000" b="1" dirty="0">
                <a:latin typeface="仿宋" panose="02010609060101010101" pitchFamily="49" charset="-122"/>
                <a:ea typeface="仿宋" panose="02010609060101010101" pitchFamily="49" charset="-122"/>
                <a:cs typeface="+mn-ea"/>
                <a:sym typeface="+mn-lt"/>
              </a:rPr>
              <a:t>选择的，用</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类结合</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实例可以实现“选择性通知” ，这个功能非常重要，而且是</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接口默认提供的。而</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关键字就相当于整个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对象中只有一个</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实例，所有的线程都注册在它一个身上。如果执行</a:t>
            </a:r>
            <a:r>
              <a:rPr lang="en-US" altLang="zh-CN" sz="2000" b="1" dirty="0" err="1">
                <a:latin typeface="仿宋" panose="02010609060101010101" pitchFamily="49" charset="-122"/>
                <a:ea typeface="仿宋" panose="02010609060101010101" pitchFamily="49" charset="-122"/>
                <a:cs typeface="+mn-ea"/>
                <a:sym typeface="+mn-lt"/>
              </a:rPr>
              <a:t>notifyAll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方法的话就会通知所有处于等待状态的线程这样会造成很大的效率问题，而</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实例的</a:t>
            </a:r>
            <a:r>
              <a:rPr lang="en-US" altLang="zh-CN" sz="2000" b="1" dirty="0" err="1">
                <a:latin typeface="仿宋" panose="02010609060101010101" pitchFamily="49" charset="-122"/>
                <a:ea typeface="仿宋" panose="02010609060101010101" pitchFamily="49" charset="-122"/>
                <a:cs typeface="+mn-ea"/>
                <a:sym typeface="+mn-lt"/>
              </a:rPr>
              <a:t>signalAll</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 只会唤醒注册在该</a:t>
            </a:r>
            <a:r>
              <a:rPr lang="en-US" altLang="zh-CN" sz="2000" b="1" dirty="0">
                <a:latin typeface="仿宋" panose="02010609060101010101" pitchFamily="49" charset="-122"/>
                <a:ea typeface="仿宋" panose="02010609060101010101" pitchFamily="49" charset="-122"/>
                <a:cs typeface="+mn-ea"/>
                <a:sym typeface="+mn-lt"/>
              </a:rPr>
              <a:t>Condition</a:t>
            </a:r>
            <a:r>
              <a:rPr lang="zh-CN" altLang="en-US" sz="2000" b="1" dirty="0">
                <a:latin typeface="仿宋" panose="02010609060101010101" pitchFamily="49" charset="-122"/>
                <a:ea typeface="仿宋" panose="02010609060101010101" pitchFamily="49" charset="-122"/>
                <a:cs typeface="+mn-ea"/>
                <a:sym typeface="+mn-lt"/>
              </a:rPr>
              <a:t>实例中的所有等待线程。</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如果你想使用上述功能，那么选择</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是一个不错的选择。</a:t>
            </a:r>
          </a:p>
          <a:p>
            <a:r>
              <a:rPr lang="zh-CN" altLang="en-US" sz="2000" b="1" dirty="0">
                <a:latin typeface="仿宋" panose="02010609060101010101" pitchFamily="49" charset="-122"/>
                <a:ea typeface="仿宋" panose="02010609060101010101" pitchFamily="49" charset="-122"/>
                <a:cs typeface="+mn-ea"/>
                <a:sym typeface="+mn-lt"/>
              </a:rPr>
              <a:t>④ 性能已不是选择标准</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9067630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265176" y="2078182"/>
            <a:ext cx="9164511" cy="2554545"/>
          </a:xfrm>
          <a:prstGeom prst="rect">
            <a:avLst/>
          </a:prstGeom>
          <a:noFill/>
        </p:spPr>
        <p:txBody>
          <a:bodyPr wrap="square" rtlCol="0">
            <a:spAutoFit/>
          </a:bodyPr>
          <a:lstStyle/>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M(Modified)</a:t>
            </a:r>
            <a:r>
              <a:rPr kumimoji="1" lang="zh-CN" altLang="en-US" sz="2000" b="1" dirty="0">
                <a:latin typeface="FangSong" panose="02010609060101010101" pitchFamily="49" charset="-122"/>
                <a:ea typeface="FangSong" panose="02010609060101010101" pitchFamily="49" charset="-122"/>
              </a:rPr>
              <a:t>和</a:t>
            </a:r>
            <a:r>
              <a:rPr kumimoji="1" lang="en-US" altLang="zh-CN" sz="2000" b="1" dirty="0">
                <a:latin typeface="FangSong" panose="02010609060101010101" pitchFamily="49" charset="-122"/>
                <a:ea typeface="FangSong" panose="02010609060101010101" pitchFamily="49" charset="-122"/>
              </a:rPr>
              <a:t>E(Exclusive)</a:t>
            </a:r>
            <a:r>
              <a:rPr kumimoji="1" lang="zh-CN" altLang="en-US" sz="2000" b="1" dirty="0">
                <a:latin typeface="FangSong" panose="02010609060101010101" pitchFamily="49" charset="-122"/>
                <a:ea typeface="FangSong" panose="02010609060101010101" pitchFamily="49" charset="-122"/>
              </a:rPr>
              <a:t>状态的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，数据是独有的，不同点在于</a:t>
            </a:r>
            <a:r>
              <a:rPr kumimoji="1" lang="en-US" altLang="zh-CN" sz="2000" b="1" dirty="0">
                <a:latin typeface="FangSong" panose="02010609060101010101" pitchFamily="49" charset="-122"/>
                <a:ea typeface="FangSong" panose="02010609060101010101" pitchFamily="49" charset="-122"/>
              </a:rPr>
              <a:t>M</a:t>
            </a:r>
            <a:r>
              <a:rPr kumimoji="1" lang="zh-CN" altLang="en-US" sz="2000" b="1" dirty="0">
                <a:latin typeface="FangSong" panose="02010609060101010101" pitchFamily="49" charset="-122"/>
                <a:ea typeface="FangSong" panose="02010609060101010101" pitchFamily="49" charset="-122"/>
              </a:rPr>
              <a:t>状态的数据是</a:t>
            </a:r>
            <a:r>
              <a:rPr kumimoji="1" lang="en-US" altLang="zh-CN" sz="2000" b="1" dirty="0">
                <a:latin typeface="FangSong" panose="02010609060101010101" pitchFamily="49" charset="-122"/>
                <a:ea typeface="FangSong" panose="02010609060101010101" pitchFamily="49" charset="-122"/>
              </a:rPr>
              <a:t>dirty</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和内存的不一致</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a:t>
            </a:r>
            <a:r>
              <a:rPr kumimoji="1" lang="en-US" altLang="zh-CN" sz="2000" b="1" dirty="0">
                <a:latin typeface="FangSong" panose="02010609060101010101" pitchFamily="49" charset="-122"/>
                <a:ea typeface="FangSong" panose="02010609060101010101" pitchFamily="49" charset="-122"/>
              </a:rPr>
              <a:t>E</a:t>
            </a:r>
            <a:r>
              <a:rPr kumimoji="1" lang="zh-CN" altLang="en-US" sz="2000" b="1" dirty="0">
                <a:latin typeface="FangSong" panose="02010609060101010101" pitchFamily="49" charset="-122"/>
                <a:ea typeface="FangSong" panose="02010609060101010101" pitchFamily="49" charset="-122"/>
              </a:rPr>
              <a:t>状态的数据是</a:t>
            </a:r>
            <a:r>
              <a:rPr kumimoji="1" lang="en-US" altLang="zh-CN" sz="2000" b="1" dirty="0">
                <a:latin typeface="FangSong" panose="02010609060101010101" pitchFamily="49" charset="-122"/>
                <a:ea typeface="FangSong" panose="02010609060101010101" pitchFamily="49" charset="-122"/>
              </a:rPr>
              <a:t>clean</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和内存的一致</a:t>
            </a:r>
            <a:r>
              <a:rPr kumimoji="1" lang="en-US" altLang="zh-CN" sz="2000" b="1" dirty="0">
                <a:latin typeface="FangSong" panose="02010609060101010101" pitchFamily="49" charset="-122"/>
                <a:ea typeface="FangSong" panose="02010609060101010101" pitchFamily="49" charset="-122"/>
              </a:rPr>
              <a:t>)</a:t>
            </a:r>
            <a:r>
              <a:rPr kumimoji="1" lang="zh-CN" altLang="en-US" sz="2000" b="1" dirty="0">
                <a:latin typeface="FangSong" panose="02010609060101010101" pitchFamily="49" charset="-122"/>
                <a:ea typeface="FangSong" panose="02010609060101010101" pitchFamily="49" charset="-122"/>
              </a:rPr>
              <a:t>。</a:t>
            </a:r>
          </a:p>
          <a:p>
            <a:pPr marL="342900" indent="-342900">
              <a:buFont typeface="Wingdings" pitchFamily="2" charset="2"/>
              <a:buChar char="Ø"/>
            </a:pPr>
            <a:endParaRPr kumimoji="1" lang="zh-CN" altLang="en-US"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S(Shared)</a:t>
            </a:r>
            <a:r>
              <a:rPr kumimoji="1" lang="zh-CN" altLang="en-US" sz="2000" b="1" dirty="0">
                <a:latin typeface="FangSong" panose="02010609060101010101" pitchFamily="49" charset="-122"/>
                <a:ea typeface="FangSong" panose="02010609060101010101" pitchFamily="49" charset="-122"/>
              </a:rPr>
              <a:t>状态的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，数据和其他</a:t>
            </a:r>
            <a:r>
              <a:rPr kumimoji="1" lang="en-US" altLang="zh-CN" sz="2000" b="1" dirty="0">
                <a:latin typeface="FangSong" panose="02010609060101010101" pitchFamily="49" charset="-122"/>
                <a:ea typeface="FangSong" panose="02010609060101010101" pitchFamily="49" charset="-122"/>
              </a:rPr>
              <a:t>Core</a:t>
            </a:r>
            <a:r>
              <a:rPr kumimoji="1" lang="zh-CN" altLang="en-US" sz="2000" b="1" dirty="0">
                <a:latin typeface="FangSong" panose="02010609060101010101" pitchFamily="49" charset="-122"/>
                <a:ea typeface="FangSong" panose="02010609060101010101" pitchFamily="49" charset="-122"/>
              </a:rPr>
              <a:t>的</a:t>
            </a:r>
            <a:r>
              <a:rPr kumimoji="1" lang="en-US" altLang="zh-CN" sz="2000" b="1" dirty="0">
                <a:latin typeface="FangSong" panose="02010609060101010101" pitchFamily="49" charset="-122"/>
                <a:ea typeface="FangSong" panose="02010609060101010101" pitchFamily="49" charset="-122"/>
              </a:rPr>
              <a:t>Cache</a:t>
            </a:r>
            <a:r>
              <a:rPr kumimoji="1" lang="zh-CN" altLang="en-US" sz="2000" b="1" dirty="0">
                <a:latin typeface="FangSong" panose="02010609060101010101" pitchFamily="49" charset="-122"/>
                <a:ea typeface="FangSong" panose="02010609060101010101" pitchFamily="49" charset="-122"/>
              </a:rPr>
              <a:t>共享。只有</a:t>
            </a:r>
            <a:r>
              <a:rPr kumimoji="1" lang="en-US" altLang="zh-CN" sz="2000" b="1" dirty="0">
                <a:latin typeface="FangSong" panose="02010609060101010101" pitchFamily="49" charset="-122"/>
                <a:ea typeface="FangSong" panose="02010609060101010101" pitchFamily="49" charset="-122"/>
              </a:rPr>
              <a:t>clean</a:t>
            </a:r>
            <a:r>
              <a:rPr kumimoji="1" lang="zh-CN" altLang="en-US" sz="2000" b="1" dirty="0">
                <a:latin typeface="FangSong" panose="02010609060101010101" pitchFamily="49" charset="-122"/>
                <a:ea typeface="FangSong" panose="02010609060101010101" pitchFamily="49" charset="-122"/>
              </a:rPr>
              <a:t>的数据才能被多个</a:t>
            </a:r>
            <a:r>
              <a:rPr kumimoji="1" lang="en-US" altLang="zh-CN" sz="2000" b="1" dirty="0">
                <a:latin typeface="FangSong" panose="02010609060101010101" pitchFamily="49" charset="-122"/>
                <a:ea typeface="FangSong" panose="02010609060101010101" pitchFamily="49" charset="-122"/>
              </a:rPr>
              <a:t>Cache</a:t>
            </a:r>
            <a:r>
              <a:rPr kumimoji="1" lang="zh-CN" altLang="en-US" sz="2000" b="1" dirty="0">
                <a:latin typeface="FangSong" panose="02010609060101010101" pitchFamily="49" charset="-122"/>
                <a:ea typeface="FangSong" panose="02010609060101010101" pitchFamily="49" charset="-122"/>
              </a:rPr>
              <a:t>共享。</a:t>
            </a:r>
          </a:p>
          <a:p>
            <a:pPr marL="342900" indent="-342900">
              <a:buFont typeface="Wingdings" pitchFamily="2" charset="2"/>
              <a:buChar char="Ø"/>
            </a:pPr>
            <a:endParaRPr kumimoji="1" lang="zh-CN" altLang="en-US" sz="20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kumimoji="1" lang="en-US" altLang="zh-CN" sz="2000" b="1" dirty="0">
                <a:latin typeface="FangSong" panose="02010609060101010101" pitchFamily="49" charset="-122"/>
                <a:ea typeface="FangSong" panose="02010609060101010101" pitchFamily="49" charset="-122"/>
              </a:rPr>
              <a:t>I(Invalid)</a:t>
            </a:r>
            <a:r>
              <a:rPr kumimoji="1" lang="zh-CN" altLang="en-US" sz="2000" b="1" dirty="0">
                <a:latin typeface="FangSong" panose="02010609060101010101" pitchFamily="49" charset="-122"/>
                <a:ea typeface="FangSong" panose="02010609060101010101" pitchFamily="49" charset="-122"/>
              </a:rPr>
              <a:t>表示这个</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无效。</a:t>
            </a:r>
          </a:p>
        </p:txBody>
      </p:sp>
    </p:spTree>
    <p:extLst>
      <p:ext uri="{BB962C8B-B14F-4D97-AF65-F5344CB8AC3E}">
        <p14:creationId xmlns:p14="http://schemas.microsoft.com/office/powerpoint/2010/main" val="2664185741"/>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ReenTrantLock</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的区别补充</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10" name="TextBox 50">
            <a:extLst>
              <a:ext uri="{FF2B5EF4-FFF2-40B4-BE49-F238E27FC236}">
                <a16:creationId xmlns:a16="http://schemas.microsoft.com/office/drawing/2014/main" id="{26E7D1EF-A7AA-784C-BCA3-17CDCCB5C048}"/>
              </a:ext>
            </a:extLst>
          </p:cNvPr>
          <p:cNvSpPr txBox="1"/>
          <p:nvPr/>
        </p:nvSpPr>
        <p:spPr>
          <a:xfrm>
            <a:off x="387568" y="2189275"/>
            <a:ext cx="11487142" cy="317009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深入理解</a:t>
            </a:r>
            <a:r>
              <a:rPr lang="en-US" altLang="zh-CN" sz="2000" b="1" dirty="0">
                <a:latin typeface="仿宋" panose="02010609060101010101" pitchFamily="49" charset="-122"/>
                <a:ea typeface="仿宋" panose="02010609060101010101" pitchFamily="49" charset="-122"/>
                <a:cs typeface="+mn-ea"/>
                <a:sym typeface="+mn-lt"/>
              </a:rPr>
              <a:t>Java</a:t>
            </a:r>
            <a:r>
              <a:rPr lang="zh-CN" altLang="en-US" sz="2000" b="1" dirty="0">
                <a:latin typeface="仿宋" panose="02010609060101010101" pitchFamily="49" charset="-122"/>
                <a:ea typeface="仿宋" panose="02010609060101010101" pitchFamily="49" charset="-122"/>
                <a:cs typeface="+mn-ea"/>
                <a:sym typeface="+mn-lt"/>
              </a:rPr>
              <a:t>虚拟机</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有写</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后</a:t>
            </a:r>
            <a:r>
              <a:rPr lang="en-US" altLang="zh-CN" sz="2000" b="1" dirty="0" err="1">
                <a:latin typeface="仿宋" panose="02010609060101010101" pitchFamily="49" charset="-122"/>
                <a:ea typeface="仿宋" panose="02010609060101010101" pitchFamily="49" charset="-122"/>
                <a:cs typeface="+mn-ea"/>
                <a:sym typeface="+mn-lt"/>
              </a:rPr>
              <a:t>Sychronized</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RetrantLock</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两者性能几乎持平，而</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1.6</a:t>
            </a:r>
            <a:r>
              <a:rPr lang="zh-CN" altLang="en-US" sz="2000" b="1" dirty="0">
                <a:latin typeface="仿宋" panose="02010609060101010101" pitchFamily="49" charset="-122"/>
                <a:ea typeface="仿宋" panose="02010609060101010101" pitchFamily="49" charset="-122"/>
                <a:cs typeface="+mn-ea"/>
                <a:sym typeface="+mn-lt"/>
              </a:rPr>
              <a:t>之前在高争用的场景性能下降的厉害。而反观</a:t>
            </a:r>
            <a:r>
              <a:rPr lang="en-US" altLang="zh-CN" sz="2000" b="1" dirty="0">
                <a:latin typeface="仿宋" panose="02010609060101010101" pitchFamily="49" charset="-122"/>
                <a:ea typeface="仿宋" panose="02010609060101010101" pitchFamily="49" charset="-122"/>
                <a:cs typeface="+mn-ea"/>
                <a:sym typeface="+mn-lt"/>
              </a:rPr>
              <a:t>JDK</a:t>
            </a:r>
            <a:r>
              <a:rPr lang="zh-CN" altLang="en-US" sz="2000" b="1" dirty="0">
                <a:latin typeface="仿宋" panose="02010609060101010101" pitchFamily="49" charset="-122"/>
                <a:ea typeface="仿宋" panose="02010609060101010101" pitchFamily="49" charset="-122"/>
                <a:cs typeface="+mn-ea"/>
                <a:sym typeface="+mn-lt"/>
              </a:rPr>
              <a:t>做的优化，大部分都是针对非高争用场景，比如自旋，轻量级锁，偏向锁等。另外一旦锁膨胀为重量级锁就不会转换回来。 当然还有锁粗化，锁消除，适应性自旋在高并发的场景下也能优化性能。 当然从理论上面来讲，两种锁在性能应该在一个水平级别，与其说现在</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还不够好，不如说</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还有较大的优化的空间。甚至在某些场景</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有可能会比</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性能更好。（不然</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完全可以基于</a:t>
            </a:r>
            <a:r>
              <a:rPr lang="en-US" altLang="zh-CN" sz="2000" b="1" dirty="0" err="1">
                <a:latin typeface="仿宋" panose="02010609060101010101" pitchFamily="49" charset="-122"/>
                <a:ea typeface="仿宋" panose="02010609060101010101" pitchFamily="49" charset="-122"/>
                <a:cs typeface="+mn-ea"/>
                <a:sym typeface="+mn-lt"/>
              </a:rPr>
              <a:t>RetrantLock</a:t>
            </a:r>
            <a:r>
              <a:rPr lang="zh-CN" altLang="en-US" sz="2000" b="1" dirty="0">
                <a:latin typeface="仿宋" panose="02010609060101010101" pitchFamily="49" charset="-122"/>
                <a:ea typeface="仿宋" panose="02010609060101010101" pitchFamily="49" charset="-122"/>
                <a:cs typeface="+mn-ea"/>
                <a:sym typeface="+mn-lt"/>
              </a:rPr>
              <a:t>来实现</a:t>
            </a:r>
            <a:r>
              <a:rPr lang="en-US" altLang="zh-CN" sz="2000" b="1" dirty="0" err="1">
                <a:latin typeface="仿宋" panose="02010609060101010101" pitchFamily="49" charset="-122"/>
                <a:ea typeface="仿宋" panose="02010609060101010101" pitchFamily="49" charset="-122"/>
                <a:cs typeface="+mn-ea"/>
                <a:sym typeface="+mn-lt"/>
              </a:rPr>
              <a:t>Sychronized</a:t>
            </a:r>
            <a:r>
              <a:rPr lang="zh-CN" altLang="en-US" sz="2000" b="1" dirty="0">
                <a:latin typeface="仿宋" panose="02010609060101010101" pitchFamily="49" charset="-122"/>
                <a:ea typeface="仿宋" panose="02010609060101010101" pitchFamily="49" charset="-122"/>
                <a:cs typeface="+mn-ea"/>
                <a:sym typeface="+mn-lt"/>
              </a:rPr>
              <a:t>）</a:t>
            </a:r>
            <a:endParaRPr lang="en-US" altLang="zh-CN" sz="2000" b="1" dirty="0">
              <a:latin typeface="仿宋" panose="02010609060101010101" pitchFamily="49" charset="-122"/>
              <a:ea typeface="仿宋" panose="02010609060101010101" pitchFamily="49" charset="-122"/>
              <a:cs typeface="+mn-ea"/>
              <a:sym typeface="+mn-lt"/>
            </a:endParaRPr>
          </a:p>
          <a:p>
            <a:endParaRPr lang="en-US" altLang="zh-CN"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虽然</a:t>
            </a:r>
            <a:r>
              <a:rPr lang="en-US" altLang="zh-CN" sz="2000" b="1" dirty="0">
                <a:latin typeface="仿宋" panose="02010609060101010101" pitchFamily="49" charset="-122"/>
                <a:ea typeface="仿宋" panose="02010609060101010101" pitchFamily="49" charset="-122"/>
                <a:cs typeface="+mn-ea"/>
                <a:sym typeface="+mn-lt"/>
              </a:rPr>
              <a:t>synchronized</a:t>
            </a:r>
            <a:r>
              <a:rPr lang="zh-CN" altLang="en-US" sz="2000" b="1" dirty="0">
                <a:latin typeface="仿宋" panose="02010609060101010101" pitchFamily="49" charset="-122"/>
                <a:ea typeface="仿宋" panose="02010609060101010101" pitchFamily="49" charset="-122"/>
                <a:cs typeface="+mn-ea"/>
                <a:sym typeface="+mn-lt"/>
              </a:rPr>
              <a:t>提供了便捷性的隐式获取锁释放锁机制（基于</a:t>
            </a:r>
            <a:r>
              <a:rPr lang="en-US" altLang="zh-CN" sz="2000" b="1" dirty="0">
                <a:latin typeface="仿宋" panose="02010609060101010101" pitchFamily="49" charset="-122"/>
                <a:ea typeface="仿宋" panose="02010609060101010101" pitchFamily="49" charset="-122"/>
                <a:cs typeface="+mn-ea"/>
                <a:sym typeface="+mn-lt"/>
              </a:rPr>
              <a:t>JVM</a:t>
            </a:r>
            <a:r>
              <a:rPr lang="zh-CN" altLang="en-US" sz="2000" b="1" dirty="0">
                <a:latin typeface="仿宋" panose="02010609060101010101" pitchFamily="49" charset="-122"/>
                <a:ea typeface="仿宋" panose="02010609060101010101" pitchFamily="49" charset="-122"/>
                <a:cs typeface="+mn-ea"/>
                <a:sym typeface="+mn-lt"/>
              </a:rPr>
              <a:t>机制），但是它却缺少了获取锁与释放锁的可操作性，可中断、超时获取锁，且它为独占式在高并发场景下性能大打折扣。</a:t>
            </a:r>
            <a:endParaRPr lang="en-US" altLang="zh-CN"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544507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rPr>
              <a:t>LockSupport</a:t>
            </a:r>
            <a:endParaRPr lang="en-US" altLang="zh-CN" sz="2400" b="1" dirty="0">
              <a:latin typeface="仿宋" panose="02010609060101010101" pitchFamily="49" charset="-122"/>
              <a:ea typeface="仿宋" panose="02010609060101010101" pitchFamily="49" charset="-122"/>
              <a:cs typeface="+mn-ea"/>
            </a:endParaRPr>
          </a:p>
          <a:p>
            <a:pPr marL="342900" indent="-342900">
              <a:buFont typeface="Wingdings" pitchFamily="2" charset="2"/>
              <a:buChar char="Ø"/>
            </a:pP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4401205"/>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，即队列同步器。它是构建锁或者其他同步组件的基础框架（如</a:t>
            </a:r>
            <a:r>
              <a:rPr lang="en-US" altLang="zh-CN" sz="2000" b="1" dirty="0" err="1">
                <a:latin typeface="仿宋" panose="02010609060101010101" pitchFamily="49" charset="-122"/>
                <a:ea typeface="仿宋" panose="02010609060101010101" pitchFamily="49" charset="-122"/>
                <a:cs typeface="+mn-ea"/>
                <a:sym typeface="+mn-lt"/>
              </a:rPr>
              <a:t>ReentrantLock</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ReentrantReadWriteLock</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Semaphore</a:t>
            </a:r>
            <a:r>
              <a:rPr lang="zh-CN" altLang="en-US" sz="2000" b="1" dirty="0">
                <a:latin typeface="仿宋" panose="02010609060101010101" pitchFamily="49" charset="-122"/>
                <a:ea typeface="仿宋" panose="02010609060101010101" pitchFamily="49" charset="-122"/>
                <a:cs typeface="+mn-ea"/>
                <a:sym typeface="+mn-lt"/>
              </a:rPr>
              <a:t>等），</a:t>
            </a:r>
            <a:r>
              <a:rPr lang="en-US" altLang="zh-CN"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并发包的作者（</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）期望它能够成为实现大部分同步需求的基础。它是</a:t>
            </a:r>
            <a:r>
              <a:rPr lang="en-US" altLang="zh-CN"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并发包中的核心基础组件。</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解决了实现同步器时涉及到的大量细节问题，例如获取同步状态、</a:t>
            </a:r>
            <a:r>
              <a:rPr lang="en-US" altLang="zh-Hans"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同步队列。基于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来构建同步器可以带来很多好处。它不仅能够极大地减少实现工作，而且也不必处理在多个位置上发生的竞争问题。</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采用模板方式，</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实现了大量通用的方法，子类通过继承的方式实现</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pic>
        <p:nvPicPr>
          <p:cNvPr id="2" name="图片 1">
            <a:extLst>
              <a:ext uri="{FF2B5EF4-FFF2-40B4-BE49-F238E27FC236}">
                <a16:creationId xmlns:a16="http://schemas.microsoft.com/office/drawing/2014/main" id="{1FDA43AF-06AF-6047-B286-217906CEA0B4}"/>
              </a:ext>
            </a:extLst>
          </p:cNvPr>
          <p:cNvPicPr>
            <a:picLocks noChangeAspect="1"/>
          </p:cNvPicPr>
          <p:nvPr/>
        </p:nvPicPr>
        <p:blipFill>
          <a:blip r:embed="rId4"/>
          <a:stretch>
            <a:fillRect/>
          </a:stretch>
        </p:blipFill>
        <p:spPr>
          <a:xfrm>
            <a:off x="2936784" y="0"/>
            <a:ext cx="6318431" cy="6858000"/>
          </a:xfrm>
          <a:prstGeom prst="rect">
            <a:avLst/>
          </a:prstGeom>
        </p:spPr>
      </p:pic>
      <p:pic>
        <p:nvPicPr>
          <p:cNvPr id="4" name="图片 3">
            <a:extLst>
              <a:ext uri="{FF2B5EF4-FFF2-40B4-BE49-F238E27FC236}">
                <a16:creationId xmlns:a16="http://schemas.microsoft.com/office/drawing/2014/main" id="{6AC33DA3-BEFD-044B-8FFB-F4D1BBB437E1}"/>
              </a:ext>
            </a:extLst>
          </p:cNvPr>
          <p:cNvPicPr>
            <a:picLocks noChangeAspect="1"/>
          </p:cNvPicPr>
          <p:nvPr/>
        </p:nvPicPr>
        <p:blipFill>
          <a:blip r:embed="rId5"/>
          <a:stretch>
            <a:fillRect/>
          </a:stretch>
        </p:blipFill>
        <p:spPr>
          <a:xfrm>
            <a:off x="5469778" y="-3038"/>
            <a:ext cx="631843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470425"/>
            <a:ext cx="10874326" cy="4708981"/>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在基于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构建的同步器中，只能在一个时刻发生阻塞，从而降低上下文切换的开销，提高了吞吐量。同时在设计</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时充分考虑了可伸缩行，因此</a:t>
            </a:r>
            <a:r>
              <a:rPr lang="en-US" altLang="zh-Hans" sz="2000" b="1" dirty="0">
                <a:latin typeface="仿宋" panose="02010609060101010101" pitchFamily="49" charset="-122"/>
                <a:ea typeface="仿宋" panose="02010609060101010101" pitchFamily="49" charset="-122"/>
                <a:cs typeface="+mn-ea"/>
                <a:sym typeface="+mn-lt"/>
              </a:rPr>
              <a:t>J.U.C</a:t>
            </a:r>
            <a:r>
              <a:rPr lang="zh-CN" altLang="en-US" sz="2000" b="1" dirty="0">
                <a:latin typeface="仿宋" panose="02010609060101010101" pitchFamily="49" charset="-122"/>
                <a:ea typeface="仿宋" panose="02010609060101010101" pitchFamily="49" charset="-122"/>
                <a:cs typeface="+mn-ea"/>
                <a:sym typeface="+mn-lt"/>
              </a:rPr>
              <a:t>中所有基于</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构建的同步器均可以获得这个优势。</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的主要使用方式是继承，子类通过继承同步器并实现它的抽象方法来管理同步状态。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使用一个</a:t>
            </a:r>
            <a:r>
              <a:rPr lang="en-US" altLang="zh-Hans" sz="2000" b="1" dirty="0" err="1">
                <a:latin typeface="仿宋" panose="02010609060101010101" pitchFamily="49" charset="-122"/>
                <a:ea typeface="仿宋" panose="02010609060101010101" pitchFamily="49" charset="-122"/>
                <a:cs typeface="+mn-ea"/>
                <a:sym typeface="+mn-lt"/>
              </a:rPr>
              <a:t>int</a:t>
            </a:r>
            <a:r>
              <a:rPr lang="zh-CN" altLang="en-US" sz="2000" b="1" dirty="0">
                <a:latin typeface="仿宋" panose="02010609060101010101" pitchFamily="49" charset="-122"/>
                <a:ea typeface="仿宋" panose="02010609060101010101" pitchFamily="49" charset="-122"/>
                <a:cs typeface="+mn-ea"/>
                <a:sym typeface="+mn-lt"/>
              </a:rPr>
              <a:t>类型的成员变量</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来表示同步状态，当</a:t>
            </a:r>
            <a:r>
              <a:rPr lang="en-US" altLang="zh-Hans" sz="2000" b="1" dirty="0">
                <a:latin typeface="仿宋" panose="02010609060101010101" pitchFamily="49" charset="-122"/>
                <a:ea typeface="仿宋" panose="02010609060101010101" pitchFamily="49" charset="-122"/>
                <a:cs typeface="+mn-ea"/>
                <a:sym typeface="+mn-lt"/>
              </a:rPr>
              <a:t>state&gt;0</a:t>
            </a:r>
            <a:r>
              <a:rPr lang="zh-CN" altLang="en-US" sz="2000" b="1" dirty="0">
                <a:latin typeface="仿宋" panose="02010609060101010101" pitchFamily="49" charset="-122"/>
                <a:ea typeface="仿宋" panose="02010609060101010101" pitchFamily="49" charset="-122"/>
                <a:cs typeface="+mn-ea"/>
                <a:sym typeface="+mn-lt"/>
              </a:rPr>
              <a:t>时表示已经获取了锁，当</a:t>
            </a:r>
            <a:r>
              <a:rPr lang="en-US" altLang="zh-Hans" sz="2000" b="1" dirty="0">
                <a:latin typeface="仿宋" panose="02010609060101010101" pitchFamily="49" charset="-122"/>
                <a:ea typeface="仿宋" panose="02010609060101010101" pitchFamily="49" charset="-122"/>
                <a:cs typeface="+mn-ea"/>
                <a:sym typeface="+mn-lt"/>
              </a:rPr>
              <a:t>state = 0</a:t>
            </a:r>
            <a:r>
              <a:rPr lang="zh-CN" altLang="en-US" sz="2000" b="1" dirty="0">
                <a:latin typeface="仿宋" panose="02010609060101010101" pitchFamily="49" charset="-122"/>
                <a:ea typeface="仿宋" panose="02010609060101010101" pitchFamily="49" charset="-122"/>
                <a:cs typeface="+mn-ea"/>
                <a:sym typeface="+mn-lt"/>
              </a:rPr>
              <a:t>时表示释放了锁。它提供了三个方法（</a:t>
            </a:r>
            <a:r>
              <a:rPr lang="en-US" altLang="zh-Hans" sz="2000" b="1" dirty="0" err="1">
                <a:latin typeface="仿宋" panose="02010609060101010101" pitchFamily="49" charset="-122"/>
                <a:ea typeface="仿宋" panose="02010609060101010101" pitchFamily="49" charset="-122"/>
                <a:cs typeface="+mn-ea"/>
                <a:sym typeface="+mn-lt"/>
              </a:rPr>
              <a:t>getState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newState</a:t>
            </a:r>
            <a:r>
              <a:rPr lang="en-US" altLang="zh-Hans" sz="2000" b="1" dirty="0">
                <a:latin typeface="仿宋" panose="02010609060101010101" pitchFamily="49" charset="-122"/>
                <a:ea typeface="仿宋" panose="02010609060101010101" pitchFamily="49" charset="-122"/>
                <a:cs typeface="+mn-ea"/>
                <a:sym typeface="+mn-lt"/>
              </a:rPr>
              <a:t>)</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compareAndSetState</a:t>
            </a:r>
            <a:r>
              <a:rPr lang="en-US" altLang="zh-Han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int</a:t>
            </a:r>
            <a:r>
              <a:rPr lang="en-US" altLang="zh-Hans"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expect,int</a:t>
            </a:r>
            <a:r>
              <a:rPr lang="en-US" altLang="zh-Hans" sz="2000" b="1" dirty="0">
                <a:latin typeface="仿宋" panose="02010609060101010101" pitchFamily="49" charset="-122"/>
                <a:ea typeface="仿宋" panose="02010609060101010101" pitchFamily="49" charset="-122"/>
                <a:cs typeface="+mn-ea"/>
                <a:sym typeface="+mn-lt"/>
              </a:rPr>
              <a:t> update)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来对同步状态</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进行操作，当然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可以确保对</a:t>
            </a:r>
            <a:r>
              <a:rPr lang="en-US" altLang="zh-Hans"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的操作是安全的。</a:t>
            </a:r>
          </a:p>
          <a:p>
            <a:endParaRPr lang="zh-CN" altLang="en-U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通过内置的</a:t>
            </a:r>
            <a:r>
              <a:rPr lang="en-US" altLang="zh-Hans"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同步队列来完成资源获取线程的排队工作，如果当前线程获取同步状态失败（锁）时，</a:t>
            </a:r>
            <a:r>
              <a:rPr lang="en-US" altLang="zh-Hans"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则会将当前线程以及等待状态等信息构造成一个节点（</a:t>
            </a:r>
            <a:r>
              <a:rPr lang="en-US" altLang="zh-Hans" sz="2000" b="1" dirty="0">
                <a:latin typeface="仿宋" panose="02010609060101010101" pitchFamily="49" charset="-122"/>
                <a:ea typeface="仿宋" panose="02010609060101010101" pitchFamily="49" charset="-122"/>
                <a:cs typeface="+mn-ea"/>
                <a:sym typeface="+mn-lt"/>
              </a:rPr>
              <a:t>Node</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并将其加入同步队列，同时会阻塞当前线程，当同步状态释放时，则会把节点中的线程唤醒，使其再次尝试获取同步状态。</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3845382"/>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585810" y="3640249"/>
            <a:ext cx="9164511" cy="369332"/>
          </a:xfrm>
          <a:prstGeom prst="rect">
            <a:avLst/>
          </a:prstGeom>
          <a:noFill/>
        </p:spPr>
        <p:txBody>
          <a:bodyPr wrap="square" rtlCol="0">
            <a:spAutoFit/>
          </a:bodyPr>
          <a:lstStyle/>
          <a:p>
            <a:r>
              <a:rPr kumimoji="1" lang="zh-Hans" altLang="en-US" b="1" dirty="0">
                <a:latin typeface="FangSong" panose="02010609060101010101" pitchFamily="49" charset="-122"/>
                <a:ea typeface="FangSong" panose="02010609060101010101" pitchFamily="49" charset="-122"/>
              </a:rPr>
              <a:t>咚咚咚</a:t>
            </a:r>
            <a:endParaRPr kumimoji="1" lang="zh-CN" altLang="en-US" b="1" dirty="0">
              <a:latin typeface="FangSong" panose="02010609060101010101" pitchFamily="49" charset="-122"/>
              <a:ea typeface="FangSong" panose="02010609060101010101" pitchFamily="49" charset="-122"/>
            </a:endParaRPr>
          </a:p>
        </p:txBody>
      </p:sp>
      <p:pic>
        <p:nvPicPr>
          <p:cNvPr id="7" name="图片 6">
            <a:extLst>
              <a:ext uri="{FF2B5EF4-FFF2-40B4-BE49-F238E27FC236}">
                <a16:creationId xmlns:a16="http://schemas.microsoft.com/office/drawing/2014/main" id="{A6EC191D-C3D5-E544-8944-4E6F81295331}"/>
              </a:ext>
            </a:extLst>
          </p:cNvPr>
          <p:cNvPicPr>
            <a:picLocks noChangeAspect="1"/>
          </p:cNvPicPr>
          <p:nvPr/>
        </p:nvPicPr>
        <p:blipFill>
          <a:blip r:embed="rId3"/>
          <a:stretch>
            <a:fillRect/>
          </a:stretch>
        </p:blipFill>
        <p:spPr>
          <a:xfrm>
            <a:off x="197555" y="1158430"/>
            <a:ext cx="4970510" cy="3198725"/>
          </a:xfrm>
          <a:prstGeom prst="rect">
            <a:avLst/>
          </a:prstGeom>
        </p:spPr>
      </p:pic>
      <p:pic>
        <p:nvPicPr>
          <p:cNvPr id="2" name="图片 1">
            <a:extLst>
              <a:ext uri="{FF2B5EF4-FFF2-40B4-BE49-F238E27FC236}">
                <a16:creationId xmlns:a16="http://schemas.microsoft.com/office/drawing/2014/main" id="{74851999-47EE-9041-87D7-9A728D360262}"/>
              </a:ext>
            </a:extLst>
          </p:cNvPr>
          <p:cNvPicPr>
            <a:picLocks noChangeAspect="1"/>
          </p:cNvPicPr>
          <p:nvPr/>
        </p:nvPicPr>
        <p:blipFill>
          <a:blip r:embed="rId4"/>
          <a:stretch>
            <a:fillRect/>
          </a:stretch>
        </p:blipFill>
        <p:spPr>
          <a:xfrm>
            <a:off x="3247948" y="933199"/>
            <a:ext cx="4616743" cy="2957424"/>
          </a:xfrm>
          <a:prstGeom prst="rect">
            <a:avLst/>
          </a:prstGeom>
        </p:spPr>
      </p:pic>
      <p:pic>
        <p:nvPicPr>
          <p:cNvPr id="4" name="图片 3">
            <a:extLst>
              <a:ext uri="{FF2B5EF4-FFF2-40B4-BE49-F238E27FC236}">
                <a16:creationId xmlns:a16="http://schemas.microsoft.com/office/drawing/2014/main" id="{BA4B1AF4-141F-CD44-83E0-04DC125F5A39}"/>
              </a:ext>
            </a:extLst>
          </p:cNvPr>
          <p:cNvPicPr>
            <a:picLocks noChangeAspect="1"/>
          </p:cNvPicPr>
          <p:nvPr/>
        </p:nvPicPr>
        <p:blipFill>
          <a:blip r:embed="rId5"/>
          <a:stretch>
            <a:fillRect/>
          </a:stretch>
        </p:blipFill>
        <p:spPr>
          <a:xfrm>
            <a:off x="4399762" y="3099932"/>
            <a:ext cx="4902365" cy="3165865"/>
          </a:xfrm>
          <a:prstGeom prst="rect">
            <a:avLst/>
          </a:prstGeom>
        </p:spPr>
      </p:pic>
      <p:sp>
        <p:nvSpPr>
          <p:cNvPr id="9" name="文本框 8">
            <a:extLst>
              <a:ext uri="{FF2B5EF4-FFF2-40B4-BE49-F238E27FC236}">
                <a16:creationId xmlns:a16="http://schemas.microsoft.com/office/drawing/2014/main" id="{68347C25-57D2-4F48-977E-1D513CA629C6}"/>
              </a:ext>
            </a:extLst>
          </p:cNvPr>
          <p:cNvSpPr txBox="1"/>
          <p:nvPr/>
        </p:nvSpPr>
        <p:spPr>
          <a:xfrm>
            <a:off x="129409" y="4357155"/>
            <a:ext cx="4528823" cy="707886"/>
          </a:xfrm>
          <a:prstGeom prst="rect">
            <a:avLst/>
          </a:prstGeom>
          <a:noFill/>
        </p:spPr>
        <p:txBody>
          <a:bodyPr wrap="square" rtlCol="0">
            <a:spAutoFit/>
          </a:bodyPr>
          <a:lstStyle/>
          <a:p>
            <a:r>
              <a:rPr kumimoji="1" lang="zh-CN" altLang="en-US" sz="2000" b="1" dirty="0">
                <a:latin typeface="FangSong" panose="02010609060101010101" pitchFamily="49" charset="-122"/>
                <a:ea typeface="FangSong" panose="02010609060101010101" pitchFamily="49" charset="-122"/>
              </a:rPr>
              <a:t>只有</a:t>
            </a:r>
            <a:r>
              <a:rPr kumimoji="1" lang="en-US" altLang="zh-CN" sz="2000" b="1" dirty="0">
                <a:latin typeface="FangSong" panose="02010609060101010101" pitchFamily="49" charset="-122"/>
                <a:ea typeface="FangSong" panose="02010609060101010101" pitchFamily="49" charset="-122"/>
              </a:rPr>
              <a:t>Core 0</a:t>
            </a:r>
            <a:r>
              <a:rPr kumimoji="1" lang="zh-CN" altLang="en-US" sz="2000" b="1" dirty="0">
                <a:latin typeface="FangSong" panose="02010609060101010101" pitchFamily="49" charset="-122"/>
                <a:ea typeface="FangSong" panose="02010609060101010101" pitchFamily="49" charset="-122"/>
              </a:rPr>
              <a:t>访问变量</a:t>
            </a:r>
            <a:r>
              <a:rPr kumimoji="1" lang="en-US" altLang="zh-CN" sz="2000" b="1" dirty="0">
                <a:latin typeface="FangSong" panose="02010609060101010101" pitchFamily="49" charset="-122"/>
                <a:ea typeface="FangSong" panose="02010609060101010101" pitchFamily="49" charset="-122"/>
              </a:rPr>
              <a:t>x</a:t>
            </a:r>
            <a:r>
              <a:rPr kumimoji="1" lang="zh-CN" altLang="en-US" sz="2000" b="1" dirty="0">
                <a:latin typeface="FangSong" panose="02010609060101010101" pitchFamily="49" charset="-122"/>
                <a:ea typeface="FangSong" panose="02010609060101010101" pitchFamily="49" charset="-122"/>
              </a:rPr>
              <a:t>，它的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状态为</a:t>
            </a:r>
            <a:r>
              <a:rPr kumimoji="1" lang="en-US" altLang="zh-CN" sz="2000" b="1" dirty="0">
                <a:latin typeface="FangSong" panose="02010609060101010101" pitchFamily="49" charset="-122"/>
                <a:ea typeface="FangSong" panose="02010609060101010101" pitchFamily="49" charset="-122"/>
              </a:rPr>
              <a:t>E(Exclusive)</a:t>
            </a:r>
            <a:r>
              <a:rPr kumimoji="1" lang="zh-CN" altLang="en-US" sz="2000" b="1" dirty="0">
                <a:latin typeface="FangSong" panose="02010609060101010101" pitchFamily="49" charset="-122"/>
                <a:ea typeface="FangSong" panose="02010609060101010101" pitchFamily="49" charset="-122"/>
              </a:rPr>
              <a:t>。</a:t>
            </a:r>
          </a:p>
        </p:txBody>
      </p:sp>
      <p:sp>
        <p:nvSpPr>
          <p:cNvPr id="10" name="文本框 9">
            <a:extLst>
              <a:ext uri="{FF2B5EF4-FFF2-40B4-BE49-F238E27FC236}">
                <a16:creationId xmlns:a16="http://schemas.microsoft.com/office/drawing/2014/main" id="{90D54A77-2D8D-C74F-A07B-CCBA828BECFC}"/>
              </a:ext>
            </a:extLst>
          </p:cNvPr>
          <p:cNvSpPr txBox="1"/>
          <p:nvPr/>
        </p:nvSpPr>
        <p:spPr>
          <a:xfrm>
            <a:off x="7864691" y="1105577"/>
            <a:ext cx="3362280" cy="1015663"/>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3</a:t>
            </a:r>
            <a:r>
              <a:rPr kumimoji="1" lang="zh-CN" altLang="en-US" sz="2000" b="1" dirty="0">
                <a:latin typeface="FangSong" panose="02010609060101010101" pitchFamily="49" charset="-122"/>
                <a:ea typeface="FangSong" panose="02010609060101010101" pitchFamily="49" charset="-122"/>
              </a:rPr>
              <a:t>个</a:t>
            </a:r>
            <a:r>
              <a:rPr kumimoji="1" lang="en-US" altLang="zh-CN" sz="2000" b="1" dirty="0">
                <a:latin typeface="FangSong" panose="02010609060101010101" pitchFamily="49" charset="-122"/>
                <a:ea typeface="FangSong" panose="02010609060101010101" pitchFamily="49" charset="-122"/>
              </a:rPr>
              <a:t>Core</a:t>
            </a:r>
            <a:r>
              <a:rPr kumimoji="1" lang="zh-CN" altLang="en-US" sz="2000" b="1" dirty="0">
                <a:latin typeface="FangSong" panose="02010609060101010101" pitchFamily="49" charset="-122"/>
                <a:ea typeface="FangSong" panose="02010609060101010101" pitchFamily="49" charset="-122"/>
              </a:rPr>
              <a:t>都访问变量</a:t>
            </a:r>
            <a:r>
              <a:rPr kumimoji="1" lang="en-US" altLang="zh-CN" sz="2000" b="1" dirty="0">
                <a:latin typeface="FangSong" panose="02010609060101010101" pitchFamily="49" charset="-122"/>
                <a:ea typeface="FangSong" panose="02010609060101010101" pitchFamily="49" charset="-122"/>
              </a:rPr>
              <a:t>x</a:t>
            </a:r>
            <a:r>
              <a:rPr kumimoji="1" lang="zh-CN" altLang="en-US" sz="2000" b="1" dirty="0">
                <a:latin typeface="FangSong" panose="02010609060101010101" pitchFamily="49" charset="-122"/>
                <a:ea typeface="FangSong" panose="02010609060101010101" pitchFamily="49" charset="-122"/>
              </a:rPr>
              <a:t>，它们对应的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为</a:t>
            </a:r>
            <a:r>
              <a:rPr kumimoji="1" lang="en-US" altLang="zh-CN" sz="2000" b="1" dirty="0">
                <a:latin typeface="FangSong" panose="02010609060101010101" pitchFamily="49" charset="-122"/>
                <a:ea typeface="FangSong" panose="02010609060101010101" pitchFamily="49" charset="-122"/>
              </a:rPr>
              <a:t>S(Shared)</a:t>
            </a:r>
            <a:r>
              <a:rPr kumimoji="1" lang="zh-CN" altLang="en-US" sz="2000" b="1" dirty="0">
                <a:latin typeface="FangSong" panose="02010609060101010101" pitchFamily="49" charset="-122"/>
                <a:ea typeface="FangSong" panose="02010609060101010101" pitchFamily="49" charset="-122"/>
              </a:rPr>
              <a:t>状态。</a:t>
            </a:r>
          </a:p>
        </p:txBody>
      </p:sp>
      <p:sp>
        <p:nvSpPr>
          <p:cNvPr id="11" name="文本框 10">
            <a:extLst>
              <a:ext uri="{FF2B5EF4-FFF2-40B4-BE49-F238E27FC236}">
                <a16:creationId xmlns:a16="http://schemas.microsoft.com/office/drawing/2014/main" id="{BA2E4E8A-EAEE-7C4F-8EF0-0B407401B615}"/>
              </a:ext>
            </a:extLst>
          </p:cNvPr>
          <p:cNvSpPr txBox="1"/>
          <p:nvPr/>
        </p:nvSpPr>
        <p:spPr>
          <a:xfrm>
            <a:off x="8302284" y="5065041"/>
            <a:ext cx="3362280" cy="1631216"/>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Core 0</a:t>
            </a:r>
            <a:r>
              <a:rPr kumimoji="1" lang="zh-CN" altLang="en-US" sz="2000" b="1" dirty="0">
                <a:latin typeface="FangSong" panose="02010609060101010101" pitchFamily="49" charset="-122"/>
                <a:ea typeface="FangSong" panose="02010609060101010101" pitchFamily="49" charset="-122"/>
              </a:rPr>
              <a:t>修改了</a:t>
            </a:r>
            <a:r>
              <a:rPr kumimoji="1" lang="en-US" altLang="zh-CN" sz="2000" b="1" dirty="0">
                <a:latin typeface="FangSong" panose="02010609060101010101" pitchFamily="49" charset="-122"/>
                <a:ea typeface="FangSong" panose="02010609060101010101" pitchFamily="49" charset="-122"/>
              </a:rPr>
              <a:t>x</a:t>
            </a:r>
            <a:r>
              <a:rPr kumimoji="1" lang="zh-CN" altLang="en-US" sz="2000" b="1" dirty="0">
                <a:latin typeface="FangSong" panose="02010609060101010101" pitchFamily="49" charset="-122"/>
                <a:ea typeface="FangSong" panose="02010609060101010101" pitchFamily="49" charset="-122"/>
              </a:rPr>
              <a:t>的值之后，这个</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变成了</a:t>
            </a:r>
            <a:r>
              <a:rPr kumimoji="1" lang="en-US" altLang="zh-CN" sz="2000" b="1" dirty="0">
                <a:latin typeface="FangSong" panose="02010609060101010101" pitchFamily="49" charset="-122"/>
                <a:ea typeface="FangSong" panose="02010609060101010101" pitchFamily="49" charset="-122"/>
              </a:rPr>
              <a:t>M(Modified)</a:t>
            </a:r>
            <a:r>
              <a:rPr kumimoji="1" lang="zh-CN" altLang="en-US" sz="2000" b="1" dirty="0">
                <a:latin typeface="FangSong" panose="02010609060101010101" pitchFamily="49" charset="-122"/>
                <a:ea typeface="FangSong" panose="02010609060101010101" pitchFamily="49" charset="-122"/>
              </a:rPr>
              <a:t>状态，其他</a:t>
            </a:r>
            <a:r>
              <a:rPr kumimoji="1" lang="en-US" altLang="zh-CN" sz="2000" b="1" dirty="0">
                <a:latin typeface="FangSong" panose="02010609060101010101" pitchFamily="49" charset="-122"/>
                <a:ea typeface="FangSong" panose="02010609060101010101" pitchFamily="49" charset="-122"/>
              </a:rPr>
              <a:t>Core</a:t>
            </a:r>
            <a:r>
              <a:rPr kumimoji="1" lang="zh-CN" altLang="en-US" sz="2000" b="1" dirty="0">
                <a:latin typeface="FangSong" panose="02010609060101010101" pitchFamily="49" charset="-122"/>
                <a:ea typeface="FangSong" panose="02010609060101010101" pitchFamily="49" charset="-122"/>
              </a:rPr>
              <a:t>对应的</a:t>
            </a:r>
            <a:r>
              <a:rPr kumimoji="1" lang="en-US" altLang="zh-CN" sz="2000" b="1" dirty="0">
                <a:latin typeface="FangSong" panose="02010609060101010101" pitchFamily="49" charset="-122"/>
                <a:ea typeface="FangSong" panose="02010609060101010101" pitchFamily="49" charset="-122"/>
              </a:rPr>
              <a:t>Cache line</a:t>
            </a:r>
            <a:r>
              <a:rPr kumimoji="1" lang="zh-CN" altLang="en-US" sz="2000" b="1" dirty="0">
                <a:latin typeface="FangSong" panose="02010609060101010101" pitchFamily="49" charset="-122"/>
                <a:ea typeface="FangSong" panose="02010609060101010101" pitchFamily="49" charset="-122"/>
              </a:rPr>
              <a:t>变成了</a:t>
            </a:r>
            <a:r>
              <a:rPr kumimoji="1" lang="en-US" altLang="zh-CN" sz="2000" b="1" dirty="0">
                <a:latin typeface="FangSong" panose="02010609060101010101" pitchFamily="49" charset="-122"/>
                <a:ea typeface="FangSong" panose="02010609060101010101" pitchFamily="49" charset="-122"/>
              </a:rPr>
              <a:t>I(Invalid)</a:t>
            </a:r>
            <a:r>
              <a:rPr kumimoji="1" lang="zh-CN" altLang="en-US" sz="2000" b="1" dirty="0">
                <a:latin typeface="FangSong" panose="02010609060101010101" pitchFamily="49" charset="-122"/>
                <a:ea typeface="FangSong" panose="02010609060101010101" pitchFamily="49" charset="-122"/>
              </a:rPr>
              <a:t>状态。</a:t>
            </a:r>
          </a:p>
        </p:txBody>
      </p:sp>
    </p:spTree>
    <p:extLst>
      <p:ext uri="{BB962C8B-B14F-4D97-AF65-F5344CB8AC3E}">
        <p14:creationId xmlns:p14="http://schemas.microsoft.com/office/powerpoint/2010/main" val="39856753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0874326"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getState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：返回同步状态的当前值；</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newState</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：设置当前同步状态；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compareAndSetState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expect, </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update)</a:t>
            </a:r>
            <a:r>
              <a:rPr lang="zh-CN" altLang="en-US" sz="2000" b="1" dirty="0">
                <a:latin typeface="仿宋" panose="02010609060101010101" pitchFamily="49" charset="-122"/>
                <a:ea typeface="仿宋" panose="02010609060101010101" pitchFamily="49" charset="-122"/>
                <a:cs typeface="+mn-ea"/>
                <a:sym typeface="+mn-lt"/>
              </a:rPr>
              <a:t>：使用</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设置当前状态，该方法能够保证状态设置的原子性；</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：独占式获取同步状态，获取同步状态成功后，其他线程需要等待该线程释放同步状态才能获取同步状态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：共享式获取同步状态，返回值大于等于</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则表示获取成功，否则获取失败；</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isHeldExclusively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：当前同步器是否在独占式模式下被线程占用，一般该方法表示是否被当前线程所独占；</a:t>
            </a:r>
            <a:endParaRPr lang="en-US" altLang="zh-CN"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releaseShared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：共享式释放同步状态；</a:t>
            </a:r>
            <a:endParaRPr lang="en-US" altLang="zh-Han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40147059"/>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提供的</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主要方法</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775136" y="1624313"/>
            <a:ext cx="11001705" cy="4401205"/>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：独占式获取同步状态，如果当前线程获取同步状态成功，则由该方法返回，否则，将会进入同步队列等待，该方法将会调用可重写的</a:t>
            </a:r>
            <a:r>
              <a:rPr lang="en-US" altLang="zh-CN" sz="2000" b="1" dirty="0" err="1">
                <a:latin typeface="仿宋" panose="02010609060101010101" pitchFamily="49" charset="-122"/>
                <a:ea typeface="仿宋" panose="02010609060101010101" pitchFamily="49" charset="-122"/>
                <a:cs typeface="+mn-ea"/>
                <a:sym typeface="+mn-lt"/>
              </a:rPr>
              <a:t>tryAcquire</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acquire(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相同，但是该方法响应中断，当前线程为获取到同步状态而进入到同步队列中，如果当前线程被中断，则该方法会抛出</a:t>
            </a:r>
            <a:r>
              <a:rPr lang="en-US" altLang="zh-CN" sz="2000" b="1" dirty="0" err="1">
                <a:latin typeface="仿宋" panose="02010609060101010101" pitchFamily="49" charset="-122"/>
                <a:ea typeface="仿宋" panose="02010609060101010101" pitchFamily="49" charset="-122"/>
                <a:cs typeface="+mn-ea"/>
                <a:sym typeface="+mn-lt"/>
              </a:rPr>
              <a:t>InterruptedException</a:t>
            </a:r>
            <a:r>
              <a:rPr lang="zh-CN" altLang="en-US" sz="2000" b="1" dirty="0">
                <a:latin typeface="仿宋" panose="02010609060101010101" pitchFamily="49" charset="-122"/>
                <a:ea typeface="仿宋" panose="02010609060101010101" pitchFamily="49" charset="-122"/>
                <a:cs typeface="+mn-ea"/>
                <a:sym typeface="+mn-lt"/>
              </a:rPr>
              <a:t>异常并返回；</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arg,long</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nanos</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：超时获取同步状态，如果当前线程在</a:t>
            </a:r>
            <a:r>
              <a:rPr lang="en-US" altLang="zh-CN" sz="2000" b="1" dirty="0" err="1">
                <a:latin typeface="仿宋" panose="02010609060101010101" pitchFamily="49" charset="-122"/>
                <a:ea typeface="仿宋" panose="02010609060101010101" pitchFamily="49" charset="-122"/>
                <a:cs typeface="+mn-ea"/>
                <a:sym typeface="+mn-lt"/>
              </a:rPr>
              <a:t>nanos</a:t>
            </a:r>
            <a:r>
              <a:rPr lang="zh-CN" altLang="en-US" sz="2000" b="1" dirty="0">
                <a:latin typeface="仿宋" panose="02010609060101010101" pitchFamily="49" charset="-122"/>
                <a:ea typeface="仿宋" panose="02010609060101010101" pitchFamily="49" charset="-122"/>
                <a:cs typeface="+mn-ea"/>
                <a:sym typeface="+mn-lt"/>
              </a:rPr>
              <a:t>时间内没有获取到同步状态，那么将会返回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，已经获取则返回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：共享式获取同步状态，如果当前线程未获取到同步状态，将会进入同步队列等待，与独占式的主要区别是在同一时刻可以有多个线程获取到同步状态；</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acquireSharedInterruptibly</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：共享式获取同步状态，响应中断；</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tryAcquireSharedNanos</a:t>
            </a:r>
            <a:r>
              <a:rPr lang="en-US" altLang="zh-CN"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 long </a:t>
            </a:r>
            <a:r>
              <a:rPr lang="en-US" altLang="zh-CN" sz="2000" b="1" dirty="0" err="1">
                <a:latin typeface="仿宋" panose="02010609060101010101" pitchFamily="49" charset="-122"/>
                <a:ea typeface="仿宋" panose="02010609060101010101" pitchFamily="49" charset="-122"/>
                <a:cs typeface="+mn-ea"/>
                <a:sym typeface="+mn-lt"/>
              </a:rPr>
              <a:t>nanosTimeout</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：共享式获取同步状态，增加超时限制；</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release(</a:t>
            </a:r>
            <a:r>
              <a:rPr lang="en-US" altLang="zh-CN" sz="2000" b="1" dirty="0" err="1">
                <a:latin typeface="仿宋" panose="02010609060101010101" pitchFamily="49" charset="-122"/>
                <a:ea typeface="仿宋" panose="02010609060101010101" pitchFamily="49" charset="-122"/>
                <a:cs typeface="+mn-ea"/>
                <a:sym typeface="+mn-lt"/>
              </a:rPr>
              <a:t>int</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arg</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：独占式释放同步状态，该方法会在释放同步状态之后，将同步队列中第一个节点包含的线程唤醒；</a:t>
            </a:r>
          </a:p>
        </p:txBody>
      </p:sp>
    </p:spTree>
    <p:extLst>
      <p:ext uri="{BB962C8B-B14F-4D97-AF65-F5344CB8AC3E}">
        <p14:creationId xmlns:p14="http://schemas.microsoft.com/office/powerpoint/2010/main" val="420686806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CLH</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同步队列</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FADF7416-FE77-D54A-82D5-ABF99DA6330D}"/>
              </a:ext>
            </a:extLst>
          </p:cNvPr>
          <p:cNvSpPr txBox="1"/>
          <p:nvPr/>
        </p:nvSpPr>
        <p:spPr>
          <a:xfrm>
            <a:off x="554419" y="1387830"/>
            <a:ext cx="11001705" cy="2246769"/>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同步队列是一个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双向队列，</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依赖它来完成同步状态的管理，当前线程如果获取同步状态失败时，</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则会将当前线程已经等待状态等信息构造成一个节点（</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）并将其加入到</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同步队列，同时会阻塞当前线程，当同步状态释放时，会把首节点唤醒（公平锁），使其再次尝试获取同步状态。</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同步队列中，一个节点表示一个线程，它保存着线程的引用（</a:t>
            </a:r>
            <a:r>
              <a:rPr lang="en-US" altLang="zh-CN" sz="2000" b="1" dirty="0">
                <a:latin typeface="仿宋" panose="02010609060101010101" pitchFamily="49" charset="-122"/>
                <a:ea typeface="仿宋" panose="02010609060101010101" pitchFamily="49" charset="-122"/>
                <a:cs typeface="+mn-ea"/>
                <a:sym typeface="+mn-lt"/>
              </a:rPr>
              <a:t>thread</a:t>
            </a:r>
            <a:r>
              <a:rPr lang="zh-CN" altLang="en-US" sz="2000" b="1" dirty="0">
                <a:latin typeface="仿宋" panose="02010609060101010101" pitchFamily="49" charset="-122"/>
                <a:ea typeface="仿宋" panose="02010609060101010101" pitchFamily="49" charset="-122"/>
                <a:cs typeface="+mn-ea"/>
                <a:sym typeface="+mn-lt"/>
              </a:rPr>
              <a:t>）、状态（</a:t>
            </a:r>
            <a:r>
              <a:rPr lang="en-US" altLang="zh-CN" sz="2000" b="1" dirty="0" err="1">
                <a:latin typeface="仿宋" panose="02010609060101010101" pitchFamily="49" charset="-122"/>
                <a:ea typeface="仿宋" panose="02010609060101010101" pitchFamily="49" charset="-122"/>
                <a:cs typeface="+mn-ea"/>
                <a:sym typeface="+mn-lt"/>
              </a:rPr>
              <a:t>waitStatus</a:t>
            </a:r>
            <a:r>
              <a:rPr lang="zh-CN" altLang="en-US" sz="2000" b="1" dirty="0">
                <a:latin typeface="仿宋" panose="02010609060101010101" pitchFamily="49" charset="-122"/>
                <a:ea typeface="仿宋" panose="02010609060101010101" pitchFamily="49" charset="-122"/>
                <a:cs typeface="+mn-ea"/>
                <a:sym typeface="+mn-lt"/>
              </a:rPr>
              <a:t>）、前驱节点（</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）、后继节点（</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），其定义如下：</a:t>
            </a:r>
          </a:p>
        </p:txBody>
      </p:sp>
      <p:pic>
        <p:nvPicPr>
          <p:cNvPr id="3" name="图片 2">
            <a:extLst>
              <a:ext uri="{FF2B5EF4-FFF2-40B4-BE49-F238E27FC236}">
                <a16:creationId xmlns:a16="http://schemas.microsoft.com/office/drawing/2014/main" id="{B9AECF0A-B368-804A-A01D-4E8C5B2A3A6A}"/>
              </a:ext>
            </a:extLst>
          </p:cNvPr>
          <p:cNvPicPr>
            <a:picLocks noChangeAspect="1"/>
          </p:cNvPicPr>
          <p:nvPr/>
        </p:nvPicPr>
        <p:blipFill>
          <a:blip r:embed="rId3"/>
          <a:stretch>
            <a:fillRect/>
          </a:stretch>
        </p:blipFill>
        <p:spPr>
          <a:xfrm>
            <a:off x="1068722" y="4172023"/>
            <a:ext cx="9194629" cy="2345569"/>
          </a:xfrm>
          <a:prstGeom prst="rect">
            <a:avLst/>
          </a:prstGeom>
        </p:spPr>
      </p:pic>
    </p:spTree>
    <p:extLst>
      <p:ext uri="{BB962C8B-B14F-4D97-AF65-F5344CB8AC3E}">
        <p14:creationId xmlns:p14="http://schemas.microsoft.com/office/powerpoint/2010/main" val="218613500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5B2239F-05A6-7245-B95F-33E8E425092F}"/>
              </a:ext>
            </a:extLst>
          </p:cNvPr>
          <p:cNvPicPr>
            <a:picLocks noChangeAspect="1"/>
          </p:cNvPicPr>
          <p:nvPr/>
        </p:nvPicPr>
        <p:blipFill>
          <a:blip r:embed="rId3"/>
          <a:stretch>
            <a:fillRect/>
          </a:stretch>
        </p:blipFill>
        <p:spPr>
          <a:xfrm>
            <a:off x="1643798" y="0"/>
            <a:ext cx="6449786" cy="6858000"/>
          </a:xfrm>
          <a:prstGeom prst="rect">
            <a:avLst/>
          </a:prstGeom>
        </p:spPr>
      </p:pic>
      <p:sp>
        <p:nvSpPr>
          <p:cNvPr id="8" name="TextBox 50">
            <a:extLst>
              <a:ext uri="{FF2B5EF4-FFF2-40B4-BE49-F238E27FC236}">
                <a16:creationId xmlns:a16="http://schemas.microsoft.com/office/drawing/2014/main" id="{6A03ECF7-2F91-5E4B-BF34-E47AEB8F6C49}"/>
              </a:ext>
            </a:extLst>
          </p:cNvPr>
          <p:cNvSpPr txBox="1"/>
          <p:nvPr/>
        </p:nvSpPr>
        <p:spPr>
          <a:xfrm>
            <a:off x="8093584" y="183905"/>
            <a:ext cx="3935506" cy="6555641"/>
          </a:xfrm>
          <a:prstGeom prst="rect">
            <a:avLst/>
          </a:prstGeom>
          <a:noFill/>
        </p:spPr>
        <p:txBody>
          <a:bodyPr wrap="square" rtlCol="0">
            <a:spAutoFit/>
          </a:bodyPr>
          <a:lstStyle/>
          <a:p>
            <a:r>
              <a:rPr lang="en-US" altLang="zh-CN" sz="2000" b="1" dirty="0">
                <a:latin typeface="仿宋" panose="02010609060101010101" pitchFamily="49" charset="-122"/>
                <a:ea typeface="仿宋" panose="02010609060101010101" pitchFamily="49" charset="-122"/>
                <a:cs typeface="+mn-ea"/>
                <a:sym typeface="+mn-lt"/>
              </a:rPr>
              <a:t>CLH</a:t>
            </a:r>
            <a:r>
              <a:rPr lang="zh-CN" altLang="en-US" sz="2000" b="1" dirty="0">
                <a:latin typeface="仿宋" panose="02010609060101010101" pitchFamily="49" charset="-122"/>
                <a:ea typeface="仿宋" panose="02010609060101010101" pitchFamily="49" charset="-122"/>
                <a:cs typeface="+mn-ea"/>
                <a:sym typeface="+mn-lt"/>
              </a:rPr>
              <a:t>队列入列，无非就是</a:t>
            </a:r>
            <a:r>
              <a:rPr lang="en-US" altLang="zh-CN" sz="2000" b="1" dirty="0">
                <a:latin typeface="仿宋" panose="02010609060101010101" pitchFamily="49" charset="-122"/>
                <a:ea typeface="仿宋" panose="02010609060101010101" pitchFamily="49" charset="-122"/>
                <a:cs typeface="+mn-ea"/>
                <a:sym typeface="+mn-lt"/>
              </a:rPr>
              <a:t>tail</a:t>
            </a:r>
            <a:r>
              <a:rPr lang="zh-CN" altLang="en-US" sz="2000" b="1" dirty="0">
                <a:latin typeface="仿宋" panose="02010609060101010101" pitchFamily="49" charset="-122"/>
                <a:ea typeface="仿宋" panose="02010609060101010101" pitchFamily="49" charset="-122"/>
                <a:cs typeface="+mn-ea"/>
                <a:sym typeface="+mn-lt"/>
              </a:rPr>
              <a:t>指向新节点、新节点的</a:t>
            </a:r>
            <a:r>
              <a:rPr lang="en-US" altLang="zh-CN" sz="2000" b="1" dirty="0" err="1">
                <a:latin typeface="仿宋" panose="02010609060101010101" pitchFamily="49" charset="-122"/>
                <a:ea typeface="仿宋" panose="02010609060101010101" pitchFamily="49" charset="-122"/>
                <a:cs typeface="+mn-ea"/>
                <a:sym typeface="+mn-lt"/>
              </a:rPr>
              <a:t>prev</a:t>
            </a:r>
            <a:r>
              <a:rPr lang="zh-CN" altLang="en-US" sz="2000" b="1" dirty="0">
                <a:latin typeface="仿宋" panose="02010609060101010101" pitchFamily="49" charset="-122"/>
                <a:ea typeface="仿宋" panose="02010609060101010101" pitchFamily="49" charset="-122"/>
                <a:cs typeface="+mn-ea"/>
                <a:sym typeface="+mn-lt"/>
              </a:rPr>
              <a:t>指向当前最后的节点，当前最后一个节点的</a:t>
            </a:r>
            <a:r>
              <a:rPr lang="en-US" altLang="zh-CN" sz="2000" b="1" dirty="0">
                <a:latin typeface="仿宋" panose="02010609060101010101" pitchFamily="49" charset="-122"/>
                <a:ea typeface="仿宋" panose="02010609060101010101" pitchFamily="49" charset="-122"/>
                <a:cs typeface="+mn-ea"/>
                <a:sym typeface="+mn-lt"/>
              </a:rPr>
              <a:t>next</a:t>
            </a:r>
            <a:r>
              <a:rPr lang="zh-CN" altLang="en-US" sz="2000" b="1" dirty="0">
                <a:latin typeface="仿宋" panose="02010609060101010101" pitchFamily="49" charset="-122"/>
                <a:ea typeface="仿宋" panose="02010609060101010101" pitchFamily="49" charset="-122"/>
                <a:cs typeface="+mn-ea"/>
                <a:sym typeface="+mn-lt"/>
              </a:rPr>
              <a:t>指向当前节点。代码我们可以看看</a:t>
            </a:r>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a:t>
            </a:r>
          </a:p>
          <a:p>
            <a:r>
              <a:rPr lang="en-US" altLang="zh-CN" sz="2000" b="1" dirty="0" err="1">
                <a:latin typeface="仿宋" panose="02010609060101010101" pitchFamily="49" charset="-122"/>
                <a:ea typeface="仿宋" panose="02010609060101010101" pitchFamily="49" charset="-122"/>
                <a:cs typeface="+mn-ea"/>
                <a:sym typeface="+mn-lt"/>
              </a:rPr>
              <a:t>addWaiter</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先通过快速尝试设置尾节点，如果失败，则调用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方法设置尾节点</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latin typeface="仿宋" panose="02010609060101010101" pitchFamily="49" charset="-122"/>
                <a:ea typeface="仿宋" panose="02010609060101010101" pitchFamily="49" charset="-122"/>
                <a:cs typeface="+mn-ea"/>
                <a:sym typeface="+mn-lt"/>
              </a:rPr>
              <a:t>在上面代码中，两个方法都是通过一个</a:t>
            </a:r>
            <a:r>
              <a:rPr lang="en-US" altLang="zh-CN" sz="2000" b="1" dirty="0">
                <a:latin typeface="仿宋" panose="02010609060101010101" pitchFamily="49" charset="-122"/>
                <a:ea typeface="仿宋" panose="02010609060101010101" pitchFamily="49" charset="-122"/>
                <a:cs typeface="+mn-ea"/>
                <a:sym typeface="+mn-lt"/>
              </a:rPr>
              <a:t>CAS</a:t>
            </a:r>
            <a:r>
              <a:rPr lang="zh-CN" altLang="en-US" sz="2000" b="1" dirty="0">
                <a:latin typeface="仿宋" panose="02010609060101010101" pitchFamily="49" charset="-122"/>
                <a:ea typeface="仿宋" panose="02010609060101010101" pitchFamily="49" charset="-122"/>
                <a:cs typeface="+mn-ea"/>
                <a:sym typeface="+mn-lt"/>
              </a:rPr>
              <a:t>方法</a:t>
            </a:r>
            <a:r>
              <a:rPr lang="en-US" altLang="zh-CN" sz="2000" b="1" dirty="0" err="1">
                <a:latin typeface="仿宋" panose="02010609060101010101" pitchFamily="49" charset="-122"/>
                <a:ea typeface="仿宋" panose="02010609060101010101" pitchFamily="49" charset="-122"/>
                <a:cs typeface="+mn-ea"/>
                <a:sym typeface="+mn-lt"/>
              </a:rPr>
              <a:t>compareAndSetTail</a:t>
            </a:r>
            <a:r>
              <a:rPr lang="en-US" altLang="zh-CN" sz="2000" b="1" dirty="0">
                <a:latin typeface="仿宋" panose="02010609060101010101" pitchFamily="49" charset="-122"/>
                <a:ea typeface="仿宋" panose="02010609060101010101" pitchFamily="49" charset="-122"/>
                <a:cs typeface="+mn-ea"/>
                <a:sym typeface="+mn-lt"/>
              </a:rPr>
              <a:t>(Node expect, Node update)</a:t>
            </a:r>
            <a:r>
              <a:rPr lang="zh-CN" altLang="en-US" sz="2000" b="1" dirty="0">
                <a:latin typeface="仿宋" panose="02010609060101010101" pitchFamily="49" charset="-122"/>
                <a:ea typeface="仿宋" panose="02010609060101010101" pitchFamily="49" charset="-122"/>
                <a:cs typeface="+mn-ea"/>
                <a:sym typeface="+mn-lt"/>
              </a:rPr>
              <a:t>来设置尾节点，该方法可以确保节点是线程安全添加的。在</a:t>
            </a:r>
            <a:r>
              <a:rPr lang="en-US" altLang="zh-CN" sz="2000" b="1" dirty="0" err="1">
                <a:latin typeface="仿宋" panose="02010609060101010101" pitchFamily="49" charset="-122"/>
                <a:ea typeface="仿宋" panose="02010609060101010101" pitchFamily="49" charset="-122"/>
                <a:cs typeface="+mn-ea"/>
                <a:sym typeface="+mn-lt"/>
              </a:rPr>
              <a:t>enq</a:t>
            </a:r>
            <a:r>
              <a:rPr lang="en-US" altLang="zh-CN" sz="2000" b="1" dirty="0">
                <a:latin typeface="仿宋" panose="02010609060101010101" pitchFamily="49" charset="-122"/>
                <a:ea typeface="仿宋" panose="02010609060101010101" pitchFamily="49" charset="-122"/>
                <a:cs typeface="+mn-ea"/>
                <a:sym typeface="+mn-lt"/>
              </a:rPr>
              <a:t>(Node node)</a:t>
            </a:r>
            <a:r>
              <a:rPr lang="zh-CN" altLang="en-US" sz="2000" b="1" dirty="0">
                <a:latin typeface="仿宋" panose="02010609060101010101" pitchFamily="49" charset="-122"/>
                <a:ea typeface="仿宋" panose="02010609060101010101" pitchFamily="49" charset="-122"/>
                <a:cs typeface="+mn-ea"/>
                <a:sym typeface="+mn-lt"/>
              </a:rPr>
              <a:t>方法中，</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通过“死循环”的方式来保证节点可以正确添加，只有成功添加后，当前线程才会从该方法返回，否则会一直执行下去。</a:t>
            </a:r>
          </a:p>
        </p:txBody>
      </p:sp>
    </p:spTree>
    <p:extLst>
      <p:ext uri="{BB962C8B-B14F-4D97-AF65-F5344CB8AC3E}">
        <p14:creationId xmlns:p14="http://schemas.microsoft.com/office/powerpoint/2010/main" val="1684736084"/>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LockSupport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1015663"/>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LockSupport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park()</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和</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unpark</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方法实现阻塞线程和解除线程阻塞</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实现的阻塞和解除阻塞是基于”许可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(permit)”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作为关联</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,permit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相当于一个信号量</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(0,1),</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默认是</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0.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线程之间不再需要一个</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Object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或者其它变量来存储状态</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7B358F42-D252-EA47-802A-C1D0132640A3}"/>
              </a:ext>
            </a:extLst>
          </p:cNvPr>
          <p:cNvSpPr txBox="1"/>
          <p:nvPr/>
        </p:nvSpPr>
        <p:spPr>
          <a:xfrm>
            <a:off x="265176" y="2409250"/>
            <a:ext cx="11574524" cy="4093428"/>
          </a:xfrm>
          <a:prstGeom prst="rect">
            <a:avLst/>
          </a:prstGeom>
          <a:noFill/>
        </p:spPr>
        <p:txBody>
          <a:bodyPr wrap="square" rtlCol="0">
            <a:spAutoFit/>
          </a:bodyPr>
          <a:lstStyle/>
          <a:p>
            <a:r>
              <a:rPr lang="zh-CN" altLang="en-US" sz="2000" b="1" dirty="0">
                <a:latin typeface="FangSong" panose="02010609060101010101" pitchFamily="49" charset="-122"/>
                <a:ea typeface="FangSong" panose="02010609060101010101" pitchFamily="49" charset="-122"/>
              </a:rPr>
              <a:t>核心函数分析</a:t>
            </a:r>
          </a:p>
          <a:p>
            <a:r>
              <a:rPr lang="zh-CN" altLang="en-US" sz="2000" b="1" dirty="0">
                <a:latin typeface="FangSong" panose="02010609060101010101" pitchFamily="49" charset="-122"/>
                <a:ea typeface="FangSong" panose="02010609060101010101" pitchFamily="49" charset="-122"/>
              </a:rPr>
              <a:t>　　在分析</a:t>
            </a:r>
            <a:r>
              <a:rPr lang="en-US" altLang="zh-CN" sz="2000" b="1" dirty="0" err="1">
                <a:latin typeface="FangSong" panose="02010609060101010101" pitchFamily="49" charset="-122"/>
                <a:ea typeface="FangSong" panose="02010609060101010101" pitchFamily="49" charset="-122"/>
              </a:rPr>
              <a:t>LockSupport</a:t>
            </a:r>
            <a:r>
              <a:rPr lang="zh-CN" altLang="en-US" sz="2000" b="1" dirty="0">
                <a:latin typeface="FangSong" panose="02010609060101010101" pitchFamily="49" charset="-122"/>
                <a:ea typeface="FangSong" panose="02010609060101010101" pitchFamily="49" charset="-122"/>
              </a:rPr>
              <a:t>函数之前，先引入</a:t>
            </a:r>
            <a:r>
              <a:rPr lang="en-US" altLang="zh-CN" sz="2000" b="1" dirty="0" err="1">
                <a:latin typeface="FangSong" panose="02010609060101010101" pitchFamily="49" charset="-122"/>
                <a:ea typeface="FangSong" panose="02010609060101010101" pitchFamily="49" charset="-122"/>
              </a:rPr>
              <a:t>sun.misc.Unsafe</a:t>
            </a:r>
            <a:r>
              <a:rPr lang="zh-CN" altLang="en-US" sz="2000" b="1" dirty="0">
                <a:latin typeface="FangSong" panose="02010609060101010101" pitchFamily="49" charset="-122"/>
                <a:ea typeface="FangSong" panose="02010609060101010101" pitchFamily="49" charset="-122"/>
              </a:rPr>
              <a:t>类中的</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和</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函数，因为</a:t>
            </a:r>
            <a:r>
              <a:rPr lang="en-US" altLang="zh-CN" sz="2000" b="1" dirty="0" err="1">
                <a:latin typeface="FangSong" panose="02010609060101010101" pitchFamily="49" charset="-122"/>
                <a:ea typeface="FangSong" panose="02010609060101010101" pitchFamily="49" charset="-122"/>
              </a:rPr>
              <a:t>LockSupport</a:t>
            </a:r>
            <a:r>
              <a:rPr lang="zh-CN" altLang="en-US" sz="2000" b="1" dirty="0">
                <a:latin typeface="FangSong" panose="02010609060101010101" pitchFamily="49" charset="-122"/>
                <a:ea typeface="FangSong" panose="02010609060101010101" pitchFamily="49" charset="-122"/>
              </a:rPr>
              <a:t>的核心函数都是基于</a:t>
            </a:r>
            <a:r>
              <a:rPr lang="en-US" altLang="zh-CN" sz="2000" b="1" dirty="0">
                <a:latin typeface="FangSong" panose="02010609060101010101" pitchFamily="49" charset="-122"/>
                <a:ea typeface="FangSong" panose="02010609060101010101" pitchFamily="49" charset="-122"/>
              </a:rPr>
              <a:t>Unsafe</a:t>
            </a:r>
            <a:r>
              <a:rPr lang="zh-CN" altLang="en-US" sz="2000" b="1" dirty="0">
                <a:latin typeface="FangSong" panose="02010609060101010101" pitchFamily="49" charset="-122"/>
                <a:ea typeface="FangSong" panose="02010609060101010101" pitchFamily="49" charset="-122"/>
              </a:rPr>
              <a:t>类中定义的</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和</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函数，下面给出两个函数的定义。　　</a:t>
            </a:r>
          </a:p>
          <a:p>
            <a:r>
              <a:rPr lang="en-US" altLang="zh-CN" sz="2000" b="1" dirty="0">
                <a:latin typeface="FangSong" panose="02010609060101010101" pitchFamily="49" charset="-122"/>
                <a:ea typeface="FangSong" panose="02010609060101010101" pitchFamily="49" charset="-122"/>
              </a:rPr>
              <a:t>public native void park(</a:t>
            </a:r>
            <a:r>
              <a:rPr lang="en-US" altLang="zh-CN" sz="2000" b="1" dirty="0" err="1">
                <a:latin typeface="FangSong" panose="02010609060101010101" pitchFamily="49" charset="-122"/>
                <a:ea typeface="FangSong" panose="02010609060101010101" pitchFamily="49" charset="-122"/>
              </a:rPr>
              <a:t>boolean</a:t>
            </a:r>
            <a:r>
              <a:rPr lang="en-US" altLang="zh-CN" sz="2000" b="1" dirty="0">
                <a:latin typeface="FangSong" panose="02010609060101010101" pitchFamily="49" charset="-122"/>
                <a:ea typeface="FangSong" panose="02010609060101010101" pitchFamily="49" charset="-122"/>
              </a:rPr>
              <a:t> </a:t>
            </a:r>
            <a:r>
              <a:rPr lang="en-US" altLang="zh-CN" sz="2000" b="1" dirty="0" err="1">
                <a:latin typeface="FangSong" panose="02010609060101010101" pitchFamily="49" charset="-122"/>
                <a:ea typeface="FangSong" panose="02010609060101010101" pitchFamily="49" charset="-122"/>
              </a:rPr>
              <a:t>isAbsolute</a:t>
            </a:r>
            <a:r>
              <a:rPr lang="en-US" altLang="zh-CN" sz="2000" b="1" dirty="0">
                <a:latin typeface="FangSong" panose="02010609060101010101" pitchFamily="49" charset="-122"/>
                <a:ea typeface="FangSong" panose="02010609060101010101" pitchFamily="49" charset="-122"/>
              </a:rPr>
              <a:t>, long time); public native void </a:t>
            </a:r>
            <a:r>
              <a:rPr lang="en-US" altLang="zh-CN" sz="2000" b="1" dirty="0" err="1">
                <a:latin typeface="FangSong" panose="02010609060101010101" pitchFamily="49" charset="-122"/>
                <a:ea typeface="FangSong" panose="02010609060101010101" pitchFamily="49" charset="-122"/>
              </a:rPr>
              <a:t>unpark</a:t>
            </a:r>
            <a:r>
              <a:rPr lang="en-US" altLang="zh-CN" sz="2000" b="1" dirty="0">
                <a:latin typeface="FangSong" panose="02010609060101010101" pitchFamily="49" charset="-122"/>
                <a:ea typeface="FangSong" panose="02010609060101010101" pitchFamily="49" charset="-122"/>
              </a:rPr>
              <a:t>(Thread thread);</a:t>
            </a:r>
          </a:p>
          <a:p>
            <a:r>
              <a:rPr lang="zh-CN" altLang="en-US" sz="2000" b="1" dirty="0">
                <a:latin typeface="FangSong" panose="02010609060101010101" pitchFamily="49" charset="-122"/>
                <a:ea typeface="FangSong" panose="02010609060101010101" pitchFamily="49" charset="-122"/>
              </a:rPr>
              <a:t>　　说明：对两个函数的说明如下</a:t>
            </a:r>
          </a:p>
          <a:p>
            <a:pPr marL="342900" indent="-342900">
              <a:buFont typeface="Wingdings" pitchFamily="2" charset="2"/>
              <a:buChar char="Ø"/>
            </a:pP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函数，阻塞线程，并且该线程在下列情况发生之前都会被阻塞：</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① 调用</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函数，释放该线程的许可。</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② 该线程被中断。</a:t>
            </a:r>
            <a:endParaRPr lang="en-US" altLang="zh-CN" sz="2000" b="1" dirty="0">
              <a:latin typeface="FangSong" panose="02010609060101010101" pitchFamily="49" charset="-122"/>
              <a:ea typeface="FangSong" panose="02010609060101010101" pitchFamily="49" charset="-122"/>
            </a:endParaRPr>
          </a:p>
          <a:p>
            <a:pPr lvl="1"/>
            <a:r>
              <a:rPr lang="zh-CN" altLang="en-US" sz="2000" b="1" dirty="0">
                <a:latin typeface="FangSong" panose="02010609060101010101" pitchFamily="49" charset="-122"/>
                <a:ea typeface="FangSong" panose="02010609060101010101" pitchFamily="49" charset="-122"/>
              </a:rPr>
              <a:t>③ 设置的时间到了。并且，当</a:t>
            </a:r>
            <a:r>
              <a:rPr lang="en-US" altLang="zh-CN" sz="2000" b="1" dirty="0">
                <a:latin typeface="FangSong" panose="02010609060101010101" pitchFamily="49" charset="-122"/>
                <a:ea typeface="FangSong" panose="02010609060101010101" pitchFamily="49" charset="-122"/>
              </a:rPr>
              <a:t>time</a:t>
            </a:r>
            <a:r>
              <a:rPr lang="zh-CN" altLang="en-US" sz="2000" b="1" dirty="0">
                <a:latin typeface="FangSong" panose="02010609060101010101" pitchFamily="49" charset="-122"/>
                <a:ea typeface="FangSong" panose="02010609060101010101" pitchFamily="49" charset="-122"/>
              </a:rPr>
              <a:t>为绝对时间时，</a:t>
            </a:r>
            <a:r>
              <a:rPr lang="en-US" altLang="zh-CN" sz="2000" b="1" dirty="0" err="1">
                <a:latin typeface="FangSong" panose="02010609060101010101" pitchFamily="49" charset="-122"/>
                <a:ea typeface="FangSong" panose="02010609060101010101" pitchFamily="49" charset="-122"/>
              </a:rPr>
              <a:t>isAbsolute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true</a:t>
            </a:r>
            <a:r>
              <a:rPr lang="zh-CN" altLang="en-US" sz="2000" b="1" dirty="0">
                <a:latin typeface="FangSong" panose="02010609060101010101" pitchFamily="49" charset="-122"/>
                <a:ea typeface="FangSong" panose="02010609060101010101" pitchFamily="49" charset="-122"/>
              </a:rPr>
              <a:t>，否则，</a:t>
            </a:r>
            <a:r>
              <a:rPr lang="en-US" altLang="zh-CN" sz="2000" b="1" dirty="0" err="1">
                <a:latin typeface="FangSong" panose="02010609060101010101" pitchFamily="49" charset="-122"/>
                <a:ea typeface="FangSong" panose="02010609060101010101" pitchFamily="49" charset="-122"/>
              </a:rPr>
              <a:t>isAbsolute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false</a:t>
            </a:r>
            <a:r>
              <a:rPr lang="zh-CN" altLang="en-US" sz="2000" b="1" dirty="0">
                <a:latin typeface="FangSong" panose="02010609060101010101" pitchFamily="49" charset="-122"/>
                <a:ea typeface="FangSong" panose="02010609060101010101" pitchFamily="49" charset="-122"/>
              </a:rPr>
              <a:t>。当</a:t>
            </a:r>
            <a:r>
              <a:rPr lang="en-US" altLang="zh-CN" sz="2000" b="1" dirty="0">
                <a:latin typeface="FangSong" panose="02010609060101010101" pitchFamily="49" charset="-122"/>
                <a:ea typeface="FangSong" panose="02010609060101010101" pitchFamily="49" charset="-122"/>
              </a:rPr>
              <a:t>time</a:t>
            </a:r>
            <a:r>
              <a:rPr lang="zh-CN" altLang="en-US" sz="2000" b="1" dirty="0">
                <a:latin typeface="FangSong" panose="02010609060101010101" pitchFamily="49" charset="-122"/>
                <a:ea typeface="FangSong" panose="02010609060101010101" pitchFamily="49" charset="-122"/>
              </a:rPr>
              <a:t>为</a:t>
            </a:r>
            <a:r>
              <a:rPr lang="en-US" altLang="zh-CN" sz="2000" b="1" dirty="0">
                <a:latin typeface="FangSong" panose="02010609060101010101" pitchFamily="49" charset="-122"/>
                <a:ea typeface="FangSong" panose="02010609060101010101" pitchFamily="49" charset="-122"/>
              </a:rPr>
              <a:t>0</a:t>
            </a:r>
            <a:r>
              <a:rPr lang="zh-CN" altLang="en-US" sz="2000" b="1" dirty="0">
                <a:latin typeface="FangSong" panose="02010609060101010101" pitchFamily="49" charset="-122"/>
                <a:ea typeface="FangSong" panose="02010609060101010101" pitchFamily="49" charset="-122"/>
              </a:rPr>
              <a:t>时，表示无限等待，直到</a:t>
            </a: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发生。</a:t>
            </a:r>
          </a:p>
          <a:p>
            <a:pPr marL="342900" indent="-342900">
              <a:buFont typeface="Wingdings" pitchFamily="2" charset="2"/>
              <a:buChar char="Ø"/>
            </a:pPr>
            <a:r>
              <a:rPr lang="en-US" altLang="zh-CN" sz="2000" b="1" dirty="0" err="1">
                <a:latin typeface="FangSong" panose="02010609060101010101" pitchFamily="49" charset="-122"/>
                <a:ea typeface="FangSong" panose="02010609060101010101" pitchFamily="49" charset="-122"/>
              </a:rPr>
              <a:t>unpark</a:t>
            </a:r>
            <a:r>
              <a:rPr lang="zh-CN" altLang="en-US" sz="2000" b="1" dirty="0">
                <a:latin typeface="FangSong" panose="02010609060101010101" pitchFamily="49" charset="-122"/>
                <a:ea typeface="FangSong" panose="02010609060101010101" pitchFamily="49" charset="-122"/>
              </a:rPr>
              <a:t>函数，释放线程的许可，即激活调用</a:t>
            </a:r>
            <a:r>
              <a:rPr lang="en-US" altLang="zh-CN" sz="2000" b="1" dirty="0">
                <a:latin typeface="FangSong" panose="02010609060101010101" pitchFamily="49" charset="-122"/>
                <a:ea typeface="FangSong" panose="02010609060101010101" pitchFamily="49" charset="-122"/>
              </a:rPr>
              <a:t>park</a:t>
            </a:r>
            <a:r>
              <a:rPr lang="zh-CN" altLang="en-US" sz="2000" b="1" dirty="0">
                <a:latin typeface="FangSong" panose="02010609060101010101" pitchFamily="49" charset="-122"/>
                <a:ea typeface="FangSong" panose="02010609060101010101" pitchFamily="49" charset="-122"/>
              </a:rPr>
              <a:t>后阻塞的线程。这个函数不是安全的，调用这个函数时要确保线程依旧存活。</a:t>
            </a:r>
          </a:p>
        </p:txBody>
      </p:sp>
    </p:spTree>
    <p:extLst>
      <p:ext uri="{BB962C8B-B14F-4D97-AF65-F5344CB8AC3E}">
        <p14:creationId xmlns:p14="http://schemas.microsoft.com/office/powerpoint/2010/main" val="3570541041"/>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I</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2" name="图片 1">
            <a:extLst>
              <a:ext uri="{FF2B5EF4-FFF2-40B4-BE49-F238E27FC236}">
                <a16:creationId xmlns:a16="http://schemas.microsoft.com/office/drawing/2014/main" id="{EA2E6676-7456-ED40-A5CB-45A2464C0BAE}"/>
              </a:ext>
            </a:extLst>
          </p:cNvPr>
          <p:cNvPicPr>
            <a:picLocks noChangeAspect="1"/>
          </p:cNvPicPr>
          <p:nvPr/>
        </p:nvPicPr>
        <p:blipFill>
          <a:blip r:embed="rId3"/>
          <a:stretch>
            <a:fillRect/>
          </a:stretch>
        </p:blipFill>
        <p:spPr>
          <a:xfrm>
            <a:off x="0" y="1630733"/>
            <a:ext cx="12192000" cy="4993397"/>
          </a:xfrm>
          <a:prstGeom prst="rect">
            <a:avLst/>
          </a:prstGeom>
        </p:spPr>
      </p:pic>
    </p:spTree>
    <p:extLst>
      <p:ext uri="{BB962C8B-B14F-4D97-AF65-F5344CB8AC3E}">
        <p14:creationId xmlns:p14="http://schemas.microsoft.com/office/powerpoint/2010/main" val="3966156506"/>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Monitor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8" name="图片 7">
            <a:extLst>
              <a:ext uri="{FF2B5EF4-FFF2-40B4-BE49-F238E27FC236}">
                <a16:creationId xmlns:a16="http://schemas.microsoft.com/office/drawing/2014/main" id="{AB462E64-06EF-DC47-8319-39E75B628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1400145"/>
            <a:ext cx="7705725" cy="4305300"/>
          </a:xfrm>
          <a:prstGeom prst="rect">
            <a:avLst/>
          </a:prstGeom>
        </p:spPr>
      </p:pic>
    </p:spTree>
    <p:extLst>
      <p:ext uri="{BB962C8B-B14F-4D97-AF65-F5344CB8AC3E}">
        <p14:creationId xmlns:p14="http://schemas.microsoft.com/office/powerpoint/2010/main" val="2796421658"/>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DeadLock</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F25B9AE8-781D-B743-B9A5-7483EB034321}"/>
              </a:ext>
            </a:extLst>
          </p:cNvPr>
          <p:cNvPicPr>
            <a:picLocks noChangeAspect="1"/>
          </p:cNvPicPr>
          <p:nvPr/>
        </p:nvPicPr>
        <p:blipFill>
          <a:blip r:embed="rId3"/>
          <a:stretch>
            <a:fillRect/>
          </a:stretch>
        </p:blipFill>
        <p:spPr>
          <a:xfrm>
            <a:off x="387568" y="1303179"/>
            <a:ext cx="6025388" cy="3672408"/>
          </a:xfrm>
          <a:prstGeom prst="rect">
            <a:avLst/>
          </a:prstGeom>
        </p:spPr>
      </p:pic>
      <p:sp>
        <p:nvSpPr>
          <p:cNvPr id="8" name="TextBox 50">
            <a:extLst>
              <a:ext uri="{FF2B5EF4-FFF2-40B4-BE49-F238E27FC236}">
                <a16:creationId xmlns:a16="http://schemas.microsoft.com/office/drawing/2014/main" id="{A88D0149-4C3F-5946-AEDF-7548D15484E3}"/>
              </a:ext>
            </a:extLst>
          </p:cNvPr>
          <p:cNvSpPr txBox="1"/>
          <p:nvPr/>
        </p:nvSpPr>
        <p:spPr>
          <a:xfrm>
            <a:off x="6518741" y="1260747"/>
            <a:ext cx="3662990" cy="1569660"/>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Mutual exclusion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No preemption</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Hold and wait</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Circular waiting</a:t>
            </a:r>
          </a:p>
        </p:txBody>
      </p:sp>
      <p:sp>
        <p:nvSpPr>
          <p:cNvPr id="9" name="TextBox 50">
            <a:extLst>
              <a:ext uri="{FF2B5EF4-FFF2-40B4-BE49-F238E27FC236}">
                <a16:creationId xmlns:a16="http://schemas.microsoft.com/office/drawing/2014/main" id="{312BE639-F34F-9B46-9672-E2C61E0DE354}"/>
              </a:ext>
            </a:extLst>
          </p:cNvPr>
          <p:cNvSpPr txBox="1"/>
          <p:nvPr/>
        </p:nvSpPr>
        <p:spPr>
          <a:xfrm>
            <a:off x="6495832" y="4539278"/>
            <a:ext cx="558837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Reboot the system</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Get the lock in the same order</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Lock time limit</a:t>
            </a: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Deadlock detection</a:t>
            </a:r>
          </a:p>
        </p:txBody>
      </p:sp>
      <p:pic>
        <p:nvPicPr>
          <p:cNvPr id="4" name="图片 3">
            <a:extLst>
              <a:ext uri="{FF2B5EF4-FFF2-40B4-BE49-F238E27FC236}">
                <a16:creationId xmlns:a16="http://schemas.microsoft.com/office/drawing/2014/main" id="{215FE37D-E928-2047-8E2A-5814BD764ABD}"/>
              </a:ext>
            </a:extLst>
          </p:cNvPr>
          <p:cNvPicPr>
            <a:picLocks noChangeAspect="1"/>
          </p:cNvPicPr>
          <p:nvPr/>
        </p:nvPicPr>
        <p:blipFill>
          <a:blip r:embed="rId4"/>
          <a:stretch>
            <a:fillRect/>
          </a:stretch>
        </p:blipFill>
        <p:spPr>
          <a:xfrm>
            <a:off x="7416786" y="3459778"/>
            <a:ext cx="1866900" cy="1079500"/>
          </a:xfrm>
          <a:prstGeom prst="rect">
            <a:avLst/>
          </a:prstGeom>
        </p:spPr>
      </p:pic>
    </p:spTree>
    <p:extLst>
      <p:ext uri="{BB962C8B-B14F-4D97-AF65-F5344CB8AC3E}">
        <p14:creationId xmlns:p14="http://schemas.microsoft.com/office/powerpoint/2010/main" val="2768131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多线程编程中易犯的错误</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3111335" y="1736203"/>
            <a:ext cx="8579095"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锁范围过大</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多把锁使用造成死锁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多个共享变量共用一把锁</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无意识地启动线程过多，超过最大限制</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调用线程的 </a:t>
            </a:r>
            <a:r>
              <a:rPr lang="en-US" altLang="zh-CN" sz="2400" b="1" dirty="0">
                <a:latin typeface="仿宋" panose="02010609060101010101" pitchFamily="49" charset="-122"/>
                <a:ea typeface="仿宋" panose="02010609060101010101" pitchFamily="49" charset="-122"/>
                <a:cs typeface="+mn-ea"/>
                <a:sym typeface="+mn-lt"/>
              </a:rPr>
              <a:t>interrupted() </a:t>
            </a:r>
            <a:r>
              <a:rPr lang="zh-CN" altLang="en-US" sz="2400" b="1" dirty="0">
                <a:latin typeface="仿宋" panose="02010609060101010101" pitchFamily="49" charset="-122"/>
                <a:ea typeface="仿宋" panose="02010609060101010101" pitchFamily="49" charset="-122"/>
                <a:cs typeface="+mn-ea"/>
                <a:sym typeface="+mn-lt"/>
              </a:rPr>
              <a:t>方法硬性去停止线程，而不是通过 </a:t>
            </a:r>
            <a:r>
              <a:rPr lang="en-US" altLang="zh-CN" sz="2400" b="1" dirty="0">
                <a:latin typeface="仿宋" panose="02010609060101010101" pitchFamily="49" charset="-122"/>
                <a:ea typeface="仿宋" panose="02010609060101010101" pitchFamily="49" charset="-122"/>
                <a:cs typeface="+mn-ea"/>
                <a:sym typeface="+mn-lt"/>
              </a:rPr>
              <a:t>run() </a:t>
            </a:r>
            <a:r>
              <a:rPr lang="zh-CN" altLang="en-US" sz="2400" b="1" dirty="0">
                <a:latin typeface="仿宋" panose="02010609060101010101" pitchFamily="49" charset="-122"/>
                <a:ea typeface="仿宋" panose="02010609060101010101" pitchFamily="49" charset="-122"/>
                <a:cs typeface="+mn-ea"/>
                <a:sym typeface="+mn-lt"/>
              </a:rPr>
              <a:t>的正常退出 </a:t>
            </a:r>
            <a:r>
              <a:rPr lang="en-US" altLang="zh-CN" sz="2400" b="1" dirty="0">
                <a:latin typeface="仿宋" panose="02010609060101010101" pitchFamily="49" charset="-122"/>
                <a:ea typeface="仿宋" panose="02010609060101010101" pitchFamily="49" charset="-122"/>
                <a:cs typeface="+mn-ea"/>
                <a:sym typeface="+mn-lt"/>
              </a:rPr>
              <a:t>(return) </a:t>
            </a:r>
            <a:r>
              <a:rPr lang="zh-CN" altLang="en-US" sz="2400" b="1" dirty="0">
                <a:latin typeface="仿宋" panose="02010609060101010101" pitchFamily="49" charset="-122"/>
                <a:ea typeface="仿宋" panose="02010609060101010101" pitchFamily="49" charset="-122"/>
                <a:cs typeface="+mn-ea"/>
                <a:sym typeface="+mn-lt"/>
              </a:rPr>
              <a:t>来结束线程</a:t>
            </a:r>
            <a:endParaRPr lang="en-US" altLang="zh-CN"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808F1D5B-FFBE-2C4C-8201-396AB6ABA0BE}"/>
              </a:ext>
            </a:extLst>
          </p:cNvPr>
          <p:cNvPicPr>
            <a:picLocks noChangeAspect="1"/>
          </p:cNvPicPr>
          <p:nvPr/>
        </p:nvPicPr>
        <p:blipFill>
          <a:blip r:embed="rId3"/>
          <a:stretch>
            <a:fillRect/>
          </a:stretch>
        </p:blipFill>
        <p:spPr>
          <a:xfrm>
            <a:off x="775136" y="1736203"/>
            <a:ext cx="1892300" cy="1879600"/>
          </a:xfrm>
          <a:prstGeom prst="rect">
            <a:avLst/>
          </a:prstGeom>
        </p:spPr>
      </p:pic>
    </p:spTree>
    <p:extLst>
      <p:ext uri="{BB962C8B-B14F-4D97-AF65-F5344CB8AC3E}">
        <p14:creationId xmlns:p14="http://schemas.microsoft.com/office/powerpoint/2010/main" val="39014845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文本框 5">
            <a:extLst>
              <a:ext uri="{FF2B5EF4-FFF2-40B4-BE49-F238E27FC236}">
                <a16:creationId xmlns:a16="http://schemas.microsoft.com/office/drawing/2014/main" id="{5AF5AC54-53A4-1E47-895D-3194EB68B805}"/>
              </a:ext>
            </a:extLst>
          </p:cNvPr>
          <p:cNvSpPr txBox="1"/>
          <p:nvPr/>
        </p:nvSpPr>
        <p:spPr>
          <a:xfrm>
            <a:off x="3798574" y="1128162"/>
            <a:ext cx="3527690" cy="400110"/>
          </a:xfrm>
          <a:prstGeom prst="rect">
            <a:avLst/>
          </a:prstGeom>
          <a:noFill/>
        </p:spPr>
        <p:txBody>
          <a:bodyPr wrap="square" rtlCol="0">
            <a:spAutoFit/>
          </a:bodyPr>
          <a:lstStyle/>
          <a:p>
            <a:r>
              <a:rPr kumimoji="1" lang="en-US" altLang="zh-CN" sz="2000" b="1" dirty="0">
                <a:latin typeface="FangSong" panose="02010609060101010101" pitchFamily="49" charset="-122"/>
                <a:ea typeface="FangSong" panose="02010609060101010101" pitchFamily="49" charset="-122"/>
              </a:rPr>
              <a:t>E</a:t>
            </a:r>
            <a:r>
              <a:rPr kumimoji="1" lang="zh-CN" altLang="en-US" sz="2000" b="1" dirty="0">
                <a:latin typeface="FangSong" panose="02010609060101010101" pitchFamily="49" charset="-122"/>
                <a:ea typeface="FangSong" panose="02010609060101010101" pitchFamily="49" charset="-122"/>
              </a:rPr>
              <a:t>状态迁移过程</a:t>
            </a:r>
          </a:p>
        </p:txBody>
      </p:sp>
      <p:pic>
        <p:nvPicPr>
          <p:cNvPr id="4" name="图片 3">
            <a:extLst>
              <a:ext uri="{FF2B5EF4-FFF2-40B4-BE49-F238E27FC236}">
                <a16:creationId xmlns:a16="http://schemas.microsoft.com/office/drawing/2014/main" id="{BFAC57FB-1A52-9043-BA10-5C8CAA137E70}"/>
              </a:ext>
            </a:extLst>
          </p:cNvPr>
          <p:cNvPicPr>
            <a:picLocks noChangeAspect="1"/>
          </p:cNvPicPr>
          <p:nvPr/>
        </p:nvPicPr>
        <p:blipFill>
          <a:blip r:embed="rId3"/>
          <a:stretch>
            <a:fillRect/>
          </a:stretch>
        </p:blipFill>
        <p:spPr>
          <a:xfrm>
            <a:off x="0" y="2006178"/>
            <a:ext cx="12192000" cy="2845643"/>
          </a:xfrm>
          <a:prstGeom prst="rect">
            <a:avLst/>
          </a:prstGeom>
        </p:spPr>
      </p:pic>
    </p:spTree>
    <p:extLst>
      <p:ext uri="{BB962C8B-B14F-4D97-AF65-F5344CB8AC3E}">
        <p14:creationId xmlns:p14="http://schemas.microsoft.com/office/powerpoint/2010/main" val="3260009377"/>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11942</TotalTime>
  <Words>38493</Words>
  <Application>Microsoft Macintosh PowerPoint</Application>
  <PresentationFormat>宽屏</PresentationFormat>
  <Paragraphs>1825</Paragraphs>
  <Slides>128</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128</vt:i4>
      </vt:variant>
    </vt:vector>
  </HeadingPairs>
  <TitlesOfParts>
    <vt:vector size="136"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1327</cp:revision>
  <dcterms:created xsi:type="dcterms:W3CDTF">2018-01-27T02:13:00Z</dcterms:created>
  <dcterms:modified xsi:type="dcterms:W3CDTF">2018-11-21T04:49:18Z</dcterms:modified>
</cp:coreProperties>
</file>